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tif" ContentType="image/t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.xml" ContentType="application/vnd.openxmlformats-officedocument.presentationml.tags+xml"/>
  <Override PartName="/ppt/notesSlides/notesSlide16.xml" ContentType="application/vnd.openxmlformats-officedocument.presentationml.notesSlide+xml"/>
  <Override PartName="/ppt/tags/tag2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3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4.xml" ContentType="application/vnd.openxmlformats-officedocument.presentationml.tags+xml"/>
  <Override PartName="/ppt/notesSlides/notesSlide36.xml" ContentType="application/vnd.openxmlformats-officedocument.presentationml.notesSlide+xml"/>
  <Override PartName="/ppt/tags/tag5.xml" ContentType="application/vnd.openxmlformats-officedocument.presentationml.tags+xml"/>
  <Override PartName="/ppt/notesSlides/notesSlide37.xml" ContentType="application/vnd.openxmlformats-officedocument.presentationml.notesSlide+xml"/>
  <Override PartName="/ppt/tags/tag6.xml" ContentType="application/vnd.openxmlformats-officedocument.presentationml.tags+xml"/>
  <Override PartName="/ppt/notesSlides/notesSlide38.xml" ContentType="application/vnd.openxmlformats-officedocument.presentationml.notesSlide+xml"/>
  <Override PartName="/ppt/tags/tag7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tags/tag8.xml" ContentType="application/vnd.openxmlformats-officedocument.presentationml.tags+xml"/>
  <Override PartName="/ppt/notesSlides/notesSlide45.xml" ContentType="application/vnd.openxmlformats-officedocument.presentationml.notesSlide+xml"/>
  <Override PartName="/ppt/tags/tag9.xml" ContentType="application/vnd.openxmlformats-officedocument.presentationml.tags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272" r:id="rId2"/>
    <p:sldId id="409" r:id="rId3"/>
    <p:sldId id="408" r:id="rId4"/>
    <p:sldId id="273" r:id="rId5"/>
    <p:sldId id="352" r:id="rId6"/>
    <p:sldId id="295" r:id="rId7"/>
    <p:sldId id="411" r:id="rId8"/>
    <p:sldId id="412" r:id="rId9"/>
    <p:sldId id="415" r:id="rId10"/>
    <p:sldId id="413" r:id="rId11"/>
    <p:sldId id="440" r:id="rId12"/>
    <p:sldId id="414" r:id="rId13"/>
    <p:sldId id="416" r:id="rId14"/>
    <p:sldId id="375" r:id="rId15"/>
    <p:sldId id="438" r:id="rId16"/>
    <p:sldId id="328" r:id="rId17"/>
    <p:sldId id="445" r:id="rId18"/>
    <p:sldId id="390" r:id="rId19"/>
    <p:sldId id="384" r:id="rId20"/>
    <p:sldId id="429" r:id="rId21"/>
    <p:sldId id="441" r:id="rId22"/>
    <p:sldId id="418" r:id="rId23"/>
    <p:sldId id="419" r:id="rId24"/>
    <p:sldId id="318" r:id="rId25"/>
    <p:sldId id="366" r:id="rId26"/>
    <p:sldId id="442" r:id="rId27"/>
    <p:sldId id="420" r:id="rId28"/>
    <p:sldId id="301" r:id="rId29"/>
    <p:sldId id="276" r:id="rId30"/>
    <p:sldId id="394" r:id="rId31"/>
    <p:sldId id="368" r:id="rId32"/>
    <p:sldId id="395" r:id="rId33"/>
    <p:sldId id="371" r:id="rId34"/>
    <p:sldId id="372" r:id="rId35"/>
    <p:sldId id="396" r:id="rId36"/>
    <p:sldId id="379" r:id="rId37"/>
    <p:sldId id="324" r:id="rId38"/>
    <p:sldId id="393" r:id="rId39"/>
    <p:sldId id="392" r:id="rId40"/>
    <p:sldId id="430" r:id="rId41"/>
    <p:sldId id="400" r:id="rId42"/>
    <p:sldId id="397" r:id="rId43"/>
    <p:sldId id="403" r:id="rId44"/>
    <p:sldId id="404" r:id="rId45"/>
    <p:sldId id="405" r:id="rId46"/>
    <p:sldId id="444" r:id="rId47"/>
    <p:sldId id="401" r:id="rId48"/>
    <p:sldId id="266" r:id="rId49"/>
    <p:sldId id="306" r:id="rId50"/>
    <p:sldId id="380" r:id="rId51"/>
    <p:sldId id="422" r:id="rId52"/>
    <p:sldId id="284" r:id="rId53"/>
    <p:sldId id="387" r:id="rId54"/>
    <p:sldId id="427" r:id="rId55"/>
    <p:sldId id="347" r:id="rId56"/>
    <p:sldId id="437" r:id="rId57"/>
    <p:sldId id="423" r:id="rId58"/>
    <p:sldId id="268" r:id="rId59"/>
    <p:sldId id="407" r:id="rId60"/>
    <p:sldId id="270" r:id="rId61"/>
    <p:sldId id="312" r:id="rId62"/>
    <p:sldId id="431" r:id="rId63"/>
    <p:sldId id="432" r:id="rId64"/>
    <p:sldId id="433" r:id="rId65"/>
    <p:sldId id="428" r:id="rId66"/>
    <p:sldId id="424" r:id="rId67"/>
    <p:sldId id="417" r:id="rId68"/>
    <p:sldId id="280" r:id="rId69"/>
    <p:sldId id="344" r:id="rId70"/>
    <p:sldId id="381" r:id="rId7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FF6C"/>
    <a:srgbClr val="30FFE9"/>
    <a:srgbClr val="FF75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8489" autoAdjust="0"/>
  </p:normalViewPr>
  <p:slideViewPr>
    <p:cSldViewPr snapToGrid="0" snapToObjects="1">
      <p:cViewPr>
        <p:scale>
          <a:sx n="85" d="100"/>
          <a:sy n="85" d="100"/>
        </p:scale>
        <p:origin x="-656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handoutMaster" Target="handoutMasters/handoutMaster1.xml"/><Relationship Id="rId74" Type="http://schemas.openxmlformats.org/officeDocument/2006/relationships/printerSettings" Target="printerSettings/printerSettings1.bin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0F2C90-757F-514F-A425-5187DE917520}" type="datetime1">
              <a:rPr lang="en-US" smtClean="0"/>
              <a:t>4/29/15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E0983-FE03-E543-AE9E-D5F6823E2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5742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C71607-3A7D-E544-8371-99EA185A528A}" type="datetime1">
              <a:rPr lang="en-US" smtClean="0"/>
              <a:t>4/29/15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957AED-7D88-AF42-B850-CB19DFC39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145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B12941C-2AD8-7B4F-AC6B-07688F3CCDF8}" type="slidenum">
              <a:rPr lang="en-US"/>
              <a:pPr/>
              <a:t>1</a:t>
            </a:fld>
            <a:endParaRPr lang="en-US"/>
          </a:p>
        </p:txBody>
      </p:sp>
      <p:sp>
        <p:nvSpPr>
          <p:cNvPr id="2560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560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3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93749" indent="-192324">
              <a:lnSpc>
                <a:spcPct val="93000"/>
              </a:lnSpc>
              <a:spcBef>
                <a:spcPct val="0"/>
              </a:spcBef>
            </a:pPr>
            <a:r>
              <a:rPr lang="en-US" sz="1800" baseline="0" dirty="0" smtClean="0">
                <a:latin typeface="Arial" charset="0"/>
                <a:cs typeface="Arial Unicode MS" charset="0"/>
              </a:rPr>
              <a:t>Thanks a lot for Titus’s introduction. Good afternoon. Firstly thanks for coming to my talk. I have been </a:t>
            </a:r>
            <a:r>
              <a:rPr lang="en-US" sz="1800" baseline="0" dirty="0" err="1" smtClean="0">
                <a:latin typeface="Arial" charset="0"/>
                <a:cs typeface="Arial Unicode MS" charset="0"/>
              </a:rPr>
              <a:t>wokring</a:t>
            </a:r>
            <a:r>
              <a:rPr lang="en-US" sz="1800" baseline="0" dirty="0" smtClean="0">
                <a:latin typeface="Arial" charset="0"/>
                <a:cs typeface="Arial Unicode MS" charset="0"/>
              </a:rPr>
              <a:t> on several </a:t>
            </a:r>
            <a:r>
              <a:rPr lang="en-US" sz="1800" baseline="0" dirty="0" err="1" smtClean="0">
                <a:latin typeface="Arial" charset="0"/>
                <a:cs typeface="Arial Unicode MS" charset="0"/>
              </a:rPr>
              <a:t>differnet</a:t>
            </a:r>
            <a:r>
              <a:rPr lang="en-US" sz="1800" baseline="0" dirty="0" smtClean="0">
                <a:latin typeface="Arial" charset="0"/>
                <a:cs typeface="Arial Unicode MS" charset="0"/>
              </a:rPr>
              <a:t> projects during my </a:t>
            </a:r>
            <a:r>
              <a:rPr lang="en-US" sz="1800" baseline="0" dirty="0" err="1" smtClean="0">
                <a:latin typeface="Arial" charset="0"/>
                <a:cs typeface="Arial Unicode MS" charset="0"/>
              </a:rPr>
              <a:t>phd</a:t>
            </a:r>
            <a:r>
              <a:rPr lang="en-US" sz="1800" baseline="0" dirty="0" smtClean="0">
                <a:latin typeface="Arial" charset="0"/>
                <a:cs typeface="Arial Unicode MS" charset="0"/>
              </a:rPr>
              <a:t> study.  But today my talk will be </a:t>
            </a:r>
            <a:r>
              <a:rPr lang="en-US" sz="1800" baseline="0" dirty="0" err="1" smtClean="0">
                <a:latin typeface="Arial" charset="0"/>
                <a:cs typeface="Arial Unicode MS" charset="0"/>
              </a:rPr>
              <a:t>fosucd</a:t>
            </a:r>
            <a:r>
              <a:rPr lang="en-US" sz="1800" baseline="0" dirty="0" smtClean="0">
                <a:latin typeface="Arial" charset="0"/>
                <a:cs typeface="Arial Unicode MS" charset="0"/>
              </a:rPr>
              <a:t> on one </a:t>
            </a:r>
            <a:r>
              <a:rPr lang="en-US" sz="1800" baseline="0" dirty="0" err="1" smtClean="0">
                <a:latin typeface="Arial" charset="0"/>
                <a:cs typeface="Arial Unicode MS" charset="0"/>
              </a:rPr>
              <a:t>project,or</a:t>
            </a:r>
            <a:r>
              <a:rPr lang="en-US" sz="1800" baseline="0" dirty="0" smtClean="0">
                <a:latin typeface="Arial" charset="0"/>
                <a:cs typeface="Arial Unicode MS" charset="0"/>
              </a:rPr>
              <a:t> one story about my effort to answer one very question. How to </a:t>
            </a:r>
            <a:r>
              <a:rPr lang="en-US" sz="1800" baseline="0" dirty="0" err="1" smtClean="0">
                <a:latin typeface="Arial" charset="0"/>
                <a:cs typeface="Arial Unicode MS" charset="0"/>
              </a:rPr>
              <a:t>investiaget</a:t>
            </a:r>
            <a:r>
              <a:rPr lang="en-US" sz="1800" baseline="0" dirty="0" smtClean="0">
                <a:latin typeface="Arial" charset="0"/>
                <a:cs typeface="Arial Unicode MS" charset="0"/>
              </a:rPr>
              <a:t> microbial diversity, effectively and efficiently. If you have any question, please stop me and ask. 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a genome can be seen as a book. Then the samples</a:t>
            </a:r>
            <a:r>
              <a:rPr lang="en-US" baseline="0" dirty="0" smtClean="0"/>
              <a:t> with many species can be seen as library. Just like we have samples from different locations. We have library in different </a:t>
            </a:r>
            <a:r>
              <a:rPr lang="en-US" baseline="0" dirty="0" err="1" smtClean="0"/>
              <a:t>locationas</a:t>
            </a:r>
            <a:r>
              <a:rPr lang="en-US" baseline="0" dirty="0" smtClean="0"/>
              <a:t> around the world. </a:t>
            </a:r>
            <a:endParaRPr lang="en-US" dirty="0" smtClean="0"/>
          </a:p>
          <a:p>
            <a:r>
              <a:rPr lang="en-US" dirty="0" smtClean="0"/>
              <a:t>Analogy to library – books – shredded sentences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370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we ask diversity question to the libraries. Which library has more titles? Ok</a:t>
            </a:r>
            <a:r>
              <a:rPr lang="en-US" baseline="0" dirty="0" smtClean="0"/>
              <a:t> we can check each book. But for </a:t>
            </a:r>
            <a:r>
              <a:rPr lang="en-US" baseline="0" dirty="0" err="1" smtClean="0"/>
              <a:t>metagenomic</a:t>
            </a:r>
            <a:r>
              <a:rPr lang="en-US" baseline="0" dirty="0" smtClean="0"/>
              <a:t> data set,  we can not count </a:t>
            </a:r>
            <a:r>
              <a:rPr lang="en-US" baseline="0" dirty="0" err="1" smtClean="0"/>
              <a:t>bacterials</a:t>
            </a:r>
            <a:r>
              <a:rPr lang="en-US" baseline="0" dirty="0" smtClean="0"/>
              <a:t> directly, we only have reads, from many  species altogether.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884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only have shredded pieces of pages of the books in the libraries. With the </a:t>
            </a:r>
            <a:r>
              <a:rPr lang="en-US" dirty="0" err="1" smtClean="0"/>
              <a:t>stackes</a:t>
            </a:r>
            <a:r>
              <a:rPr lang="en-US" dirty="0" smtClean="0"/>
              <a:t> of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sheredded</a:t>
            </a:r>
            <a:r>
              <a:rPr lang="en-US" baseline="0" dirty="0" smtClean="0"/>
              <a:t> pages, can we answer the question ?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453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Similarity, beta diversity, how similar are the … by their collection? this looks challenging.</a:t>
            </a:r>
            <a:r>
              <a:rPr lang="en-US" baseline="0" dirty="0" smtClean="0"/>
              <a:t> Methods have been developed to answer such questions in </a:t>
            </a:r>
            <a:r>
              <a:rPr lang="en-US" baseline="0" dirty="0" err="1" smtClean="0"/>
              <a:t>metagenomics</a:t>
            </a:r>
            <a:r>
              <a:rPr lang="en-US" baseline="0" dirty="0" smtClean="0"/>
              <a:t>. </a:t>
            </a:r>
            <a:r>
              <a:rPr lang="en-US" dirty="0" smtClean="0"/>
              <a:t> Let’s  have a </a:t>
            </a:r>
            <a:r>
              <a:rPr lang="en-US" dirty="0" err="1" smtClean="0"/>
              <a:t>ccheck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650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this is a typical pipeline of ….. </a:t>
            </a:r>
          </a:p>
          <a:p>
            <a:r>
              <a:rPr lang="en-US" dirty="0" smtClean="0"/>
              <a:t>Firstly we have discussed</a:t>
            </a:r>
            <a:r>
              <a:rPr lang="en-US" baseline="0" dirty="0" smtClean="0"/>
              <a:t> this, we do the sequencing to all the species </a:t>
            </a:r>
            <a:r>
              <a:rPr lang="en-US" baseline="0" dirty="0" err="1" smtClean="0"/>
              <a:t>algethter</a:t>
            </a:r>
            <a:r>
              <a:rPr lang="en-US" baseline="0" dirty="0" smtClean="0"/>
              <a:t> without isolating. Just like we got the stack of </a:t>
            </a:r>
            <a:r>
              <a:rPr lang="en-US" baseline="0" dirty="0" err="1" smtClean="0"/>
              <a:t>shreded</a:t>
            </a:r>
            <a:r>
              <a:rPr lang="en-US" baseline="0" dirty="0" smtClean="0"/>
              <a:t> pages. Then the reads will be assembly into </a:t>
            </a:r>
            <a:r>
              <a:rPr lang="en-US" baseline="0" dirty="0" err="1" smtClean="0"/>
              <a:t>contigs</a:t>
            </a:r>
            <a:r>
              <a:rPr lang="en-US" baseline="0" dirty="0" smtClean="0"/>
              <a:t>. It is like solve a puzzle, and recover the pages out of the </a:t>
            </a:r>
            <a:r>
              <a:rPr lang="en-US" baseline="0" dirty="0" err="1" smtClean="0"/>
              <a:t>shreaed</a:t>
            </a:r>
            <a:r>
              <a:rPr lang="en-US" baseline="0" dirty="0" smtClean="0"/>
              <a:t> pages. But we don’t know which books they belong to . Next step is binning, the </a:t>
            </a:r>
            <a:r>
              <a:rPr lang="en-US" baseline="0" dirty="0" err="1" smtClean="0"/>
              <a:t>contigs</a:t>
            </a:r>
            <a:r>
              <a:rPr lang="en-US" baseline="0" dirty="0" smtClean="0"/>
              <a:t> can be classified and grouped to the species they belong to, just as the pages are grouped into books. </a:t>
            </a:r>
          </a:p>
          <a:p>
            <a:r>
              <a:rPr lang="en-US" baseline="0" dirty="0" smtClean="0"/>
              <a:t>Finally map the reads to the species, to have the abundance of </a:t>
            </a:r>
            <a:r>
              <a:rPr lang="en-US" baseline="0" dirty="0" err="1" smtClean="0"/>
              <a:t>speceis</a:t>
            </a:r>
            <a:r>
              <a:rPr lang="en-US" baseline="0" dirty="0" smtClean="0"/>
              <a:t> in the sample. Also its like get the copy number of each </a:t>
            </a:r>
            <a:r>
              <a:rPr lang="en-US" baseline="0" dirty="0" err="1" smtClean="0"/>
              <a:t>titlein</a:t>
            </a:r>
            <a:r>
              <a:rPr lang="en-US" baseline="0" dirty="0" smtClean="0"/>
              <a:t> a library.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each sample, we can have such species abundance information, so finally we can have a table like this. We call this </a:t>
            </a:r>
            <a:r>
              <a:rPr lang="en-US" baseline="0" dirty="0" err="1" smtClean="0"/>
              <a:t>tabel</a:t>
            </a:r>
            <a:r>
              <a:rPr lang="en-US" baseline="0" dirty="0" smtClean="0"/>
              <a:t> sample by species table.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77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this samples</a:t>
            </a:r>
            <a:r>
              <a:rPr lang="en-US" baseline="0" dirty="0" smtClean="0"/>
              <a:t> by species matrix, we can get similarity matrix between samples then do ordination or </a:t>
            </a:r>
            <a:r>
              <a:rPr lang="en-US" baseline="0" dirty="0" err="1" smtClean="0"/>
              <a:t>clusering</a:t>
            </a:r>
            <a:r>
              <a:rPr lang="en-US" baseline="0" dirty="0" smtClean="0"/>
              <a:t> to see the relationship between samples.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do alpha diversity to measure richness or evenness. Many existing tools can work on such sample by species table. Applying statistical methods to perform such analysis..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motur</a:t>
            </a:r>
            <a:r>
              <a:rPr lang="en-US" baseline="0" dirty="0" smtClean="0"/>
              <a:t> ,</a:t>
            </a:r>
            <a:r>
              <a:rPr lang="en-US" baseline="0" dirty="0" err="1" smtClean="0"/>
              <a:t>qiime</a:t>
            </a:r>
            <a:r>
              <a:rPr lang="en-US" baseline="0" dirty="0" smtClean="0"/>
              <a:t> are two popular one.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932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So the </a:t>
            </a:r>
            <a:r>
              <a:rPr lang="en-US" dirty="0" err="1" smtClean="0"/>
              <a:t>wuqesiton</a:t>
            </a:r>
            <a:r>
              <a:rPr lang="en-US" dirty="0" smtClean="0"/>
              <a:t> is can we find a shortcut, to do diversity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anslyiss</a:t>
            </a:r>
            <a:r>
              <a:rPr lang="en-US" baseline="0" dirty="0" smtClean="0"/>
              <a:t>, alike get the clustering, without …. 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We have been</a:t>
            </a:r>
            <a:r>
              <a:rPr lang="en-US" baseline="0" dirty="0" smtClean="0"/>
              <a:t> looking for such shortcut for a long time. The first try looks straightforward. </a:t>
            </a:r>
            <a:r>
              <a:rPr lang="en-US" baseline="0" dirty="0" err="1" smtClean="0"/>
              <a:t>Coutning</a:t>
            </a:r>
            <a:r>
              <a:rPr lang="en-US" baseline="0" dirty="0" smtClean="0"/>
              <a:t> k-</a:t>
            </a:r>
            <a:r>
              <a:rPr lang="en-US" baseline="0" dirty="0" err="1" smtClean="0"/>
              <a:t>mers</a:t>
            </a:r>
            <a:r>
              <a:rPr lang="en-US" baseline="0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770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Actually we did</a:t>
            </a:r>
            <a:r>
              <a:rPr lang="en-US" baseline="0" dirty="0" smtClean="0"/>
              <a:t> find such unit finally. </a:t>
            </a:r>
          </a:p>
          <a:p>
            <a:r>
              <a:rPr lang="en-US" dirty="0" smtClean="0"/>
              <a:t>The first thing</a:t>
            </a:r>
            <a:r>
              <a:rPr lang="en-US" baseline="0" dirty="0" smtClean="0"/>
              <a:t> we think of is </a:t>
            </a:r>
            <a:r>
              <a:rPr lang="en-US" baseline="0" dirty="0" err="1" smtClean="0"/>
              <a:t>kmers</a:t>
            </a:r>
            <a:r>
              <a:rPr lang="en-US" baseline="0" dirty="0" smtClean="0"/>
              <a:t>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770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k-</a:t>
            </a:r>
            <a:r>
              <a:rPr lang="en-US" dirty="0" err="1" smtClean="0"/>
              <a:t>mer</a:t>
            </a:r>
            <a:r>
              <a:rPr lang="en-US" baseline="0" dirty="0" smtClean="0"/>
              <a:t> is the </a:t>
            </a:r>
            <a:r>
              <a:rPr lang="en-US" baseline="0" dirty="0" err="1" smtClean="0"/>
              <a:t>dna</a:t>
            </a:r>
            <a:r>
              <a:rPr lang="en-US" baseline="0" dirty="0" smtClean="0"/>
              <a:t> segment with length of k.</a:t>
            </a:r>
          </a:p>
          <a:p>
            <a:r>
              <a:rPr lang="en-US" baseline="0" dirty="0" smtClean="0"/>
              <a:t>it’s like We slide the </a:t>
            </a:r>
            <a:r>
              <a:rPr lang="en-US" baseline="0" dirty="0" err="1" smtClean="0"/>
              <a:t>winodw</a:t>
            </a:r>
            <a:r>
              <a:rPr lang="en-US" baseline="0" dirty="0" smtClean="0"/>
              <a:t> with length of k from the beginning of read to the end and get the k-</a:t>
            </a:r>
            <a:r>
              <a:rPr lang="en-US" baseline="0" dirty="0" err="1" smtClean="0"/>
              <a:t>mers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It represent the basic unit of information of a reads </a:t>
            </a:r>
            <a:r>
              <a:rPr lang="en-US" baseline="0" dirty="0" err="1" smtClean="0"/>
              <a:t>dataste</a:t>
            </a:r>
            <a:r>
              <a:rPr lang="en-US" baseline="0" dirty="0" smtClean="0"/>
              <a:t>. 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7087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we</a:t>
            </a:r>
            <a:r>
              <a:rPr lang="en-US" baseline="0" dirty="0" smtClean="0"/>
              <a:t> can chop the reads into numerous k-</a:t>
            </a:r>
            <a:r>
              <a:rPr lang="en-US" baseline="0" dirty="0" err="1" smtClean="0"/>
              <a:t>mers</a:t>
            </a:r>
            <a:r>
              <a:rPr lang="en-US" baseline="0" dirty="0" smtClean="0"/>
              <a:t> for each samples. </a:t>
            </a:r>
          </a:p>
          <a:p>
            <a:r>
              <a:rPr lang="en-US" baseline="0" dirty="0" smtClean="0"/>
              <a:t>The hypothesis is that we can measure the diversity of samples, by counting the k-</a:t>
            </a:r>
            <a:r>
              <a:rPr lang="en-US" baseline="0" dirty="0" err="1" smtClean="0"/>
              <a:t>mers</a:t>
            </a:r>
            <a:r>
              <a:rPr lang="en-US" baseline="0" dirty="0" smtClean="0"/>
              <a:t>,.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example the number of </a:t>
            </a:r>
            <a:r>
              <a:rPr lang="en-US" baseline="0" dirty="0" err="1" smtClean="0"/>
              <a:t>unqiue</a:t>
            </a:r>
            <a:r>
              <a:rPr lang="en-US" baseline="0" dirty="0" smtClean="0"/>
              <a:t> k-</a:t>
            </a:r>
            <a:r>
              <a:rPr lang="en-US" baseline="0" dirty="0" err="1" smtClean="0"/>
              <a:t>mers</a:t>
            </a:r>
            <a:r>
              <a:rPr lang="en-US" baseline="0" dirty="0" smtClean="0"/>
              <a:t> should be related to the richness of sample, more unique k-</a:t>
            </a:r>
            <a:r>
              <a:rPr lang="en-US" baseline="0" dirty="0" err="1" smtClean="0"/>
              <a:t>mers</a:t>
            </a:r>
            <a:r>
              <a:rPr lang="en-US" baseline="0" dirty="0" smtClean="0"/>
              <a:t> means there are more species. </a:t>
            </a:r>
          </a:p>
          <a:p>
            <a:r>
              <a:rPr lang="en-US" baseline="0" dirty="0" smtClean="0"/>
              <a:t>We can also count the number of k-</a:t>
            </a:r>
            <a:r>
              <a:rPr lang="en-US" baseline="0" dirty="0" err="1" smtClean="0"/>
              <a:t>mers</a:t>
            </a:r>
            <a:r>
              <a:rPr lang="en-US" baseline="0" dirty="0" smtClean="0"/>
              <a:t> shared by two samples to measure the similarity. </a:t>
            </a:r>
          </a:p>
          <a:p>
            <a:r>
              <a:rPr lang="en-US" baseline="0" dirty="0" smtClean="0"/>
              <a:t>The more number of unique k-</a:t>
            </a:r>
            <a:r>
              <a:rPr lang="en-US" baseline="0" dirty="0" err="1" smtClean="0"/>
              <a:t>mers</a:t>
            </a:r>
            <a:r>
              <a:rPr lang="en-US" baseline="0" dirty="0" smtClean="0"/>
              <a:t> shared by the </a:t>
            </a:r>
            <a:r>
              <a:rPr lang="en-US" baseline="0" dirty="0" err="1" smtClean="0"/>
              <a:t>sampels</a:t>
            </a:r>
            <a:r>
              <a:rPr lang="en-US" baseline="0" dirty="0" smtClean="0"/>
              <a:t>, the more similar they are. 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747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 </a:t>
            </a:r>
            <a:r>
              <a:rPr lang="en-US" baseline="0" dirty="0" smtClean="0"/>
              <a:t> let’s talk about motivation. Why we want to do this. Try so hard to </a:t>
            </a:r>
            <a:r>
              <a:rPr lang="en-US" baseline="0" dirty="0" err="1" smtClean="0"/>
              <a:t>investiage</a:t>
            </a:r>
            <a:r>
              <a:rPr lang="en-US" baseline="0" dirty="0" smtClean="0"/>
              <a:t> microbial diversity.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2260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we still use the book diversity as an analog. </a:t>
            </a:r>
            <a:r>
              <a:rPr lang="en-US" dirty="0" err="1" smtClean="0"/>
              <a:t>Its’like</a:t>
            </a:r>
            <a:r>
              <a:rPr lang="en-US" dirty="0" smtClean="0"/>
              <a:t> we try to count</a:t>
            </a:r>
            <a:r>
              <a:rPr lang="en-US" baseline="0" dirty="0" smtClean="0"/>
              <a:t> words to measure the number of titles of books in a library.  And count the shared words we find to compare the collections of libraries.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734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Counting, k-</a:t>
            </a:r>
            <a:r>
              <a:rPr lang="en-US" dirty="0" err="1" smtClean="0"/>
              <a:t>mers</a:t>
            </a:r>
            <a:r>
              <a:rPr lang="en-US" dirty="0" smtClean="0"/>
              <a:t>,</a:t>
            </a:r>
            <a:r>
              <a:rPr lang="en-US" baseline="0" dirty="0" smtClean="0"/>
              <a:t> it is easy to think of hash tables. But it is not efficient to handle the huge number of k-</a:t>
            </a:r>
            <a:r>
              <a:rPr lang="en-US" baseline="0" dirty="0" err="1" smtClean="0"/>
              <a:t>mers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metagenome</a:t>
            </a:r>
            <a:r>
              <a:rPr lang="en-US" baseline="0" dirty="0" smtClean="0"/>
              <a:t> data sets. </a:t>
            </a:r>
          </a:p>
          <a:p>
            <a:r>
              <a:rPr lang="en-US" baseline="0" dirty="0" smtClean="0"/>
              <a:t>Also we need to retrieve </a:t>
            </a:r>
            <a:r>
              <a:rPr lang="en-US" baseline="0" dirty="0" err="1" smtClean="0"/>
              <a:t>counto</a:t>
            </a:r>
            <a:r>
              <a:rPr lang="en-US" baseline="0" dirty="0" smtClean="0"/>
              <a:t> f…. </a:t>
            </a:r>
          </a:p>
          <a:p>
            <a:r>
              <a:rPr lang="en-US" baseline="0" dirty="0" err="1" smtClean="0"/>
              <a:t>Becaseu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</a:t>
            </a:r>
            <a:r>
              <a:rPr lang="en-US" baseline="0" dirty="0" smtClean="0"/>
              <a:t> . Means we need to have the count of all the k-</a:t>
            </a:r>
            <a:r>
              <a:rPr lang="en-US" baseline="0" dirty="0" err="1" smtClean="0"/>
              <a:t>mers</a:t>
            </a:r>
            <a:r>
              <a:rPr lang="en-US" baseline="0" dirty="0" smtClean="0"/>
              <a:t> in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 that time, we couldn’t find a k-</a:t>
            </a:r>
            <a:r>
              <a:rPr lang="en-US" baseline="0" dirty="0" err="1" smtClean="0"/>
              <a:t>mer</a:t>
            </a:r>
            <a:r>
              <a:rPr lang="en-US" baseline="0" dirty="0" smtClean="0"/>
              <a:t> counting tools that can do these efficiently. So we  decided to make our own k-</a:t>
            </a:r>
            <a:r>
              <a:rPr lang="en-US" baseline="0" dirty="0" err="1" smtClean="0"/>
              <a:t>mer</a:t>
            </a:r>
            <a:r>
              <a:rPr lang="en-US" baseline="0" dirty="0" smtClean="0"/>
              <a:t> counting tool.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6742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3277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97ADA3B-46FD-8443-82BA-AD1E7CD11E20}" type="slidenum">
              <a:rPr lang="en-US"/>
              <a:pPr/>
              <a:t>23</a:t>
            </a:fld>
            <a:endParaRPr lang="en-US"/>
          </a:p>
        </p:txBody>
      </p:sp>
      <p:sp>
        <p:nvSpPr>
          <p:cNvPr id="348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460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93749" indent="-192324">
              <a:lnSpc>
                <a:spcPct val="83000"/>
              </a:lnSpc>
              <a:spcBef>
                <a:spcPct val="0"/>
              </a:spcBef>
            </a:pPr>
            <a:endParaRPr lang="en-US" sz="1600" dirty="0">
              <a:latin typeface="Calibri" charset="0"/>
              <a:cs typeface="Arial Unicode MS" charset="0"/>
            </a:endParaRPr>
          </a:p>
          <a:p>
            <a:pPr marL="193749" indent="-192324">
              <a:lnSpc>
                <a:spcPct val="83000"/>
              </a:lnSpc>
              <a:spcBef>
                <a:spcPct val="0"/>
              </a:spcBef>
            </a:pPr>
            <a:endParaRPr lang="en-US" sz="1600" dirty="0">
              <a:latin typeface="Calibri" charset="0"/>
              <a:cs typeface="Arial Unicode MS" charset="0"/>
            </a:endParaRPr>
          </a:p>
          <a:p>
            <a:pPr marL="193749" indent="-192324">
              <a:lnSpc>
                <a:spcPct val="83000"/>
              </a:lnSpc>
              <a:spcBef>
                <a:spcPct val="0"/>
              </a:spcBef>
            </a:pPr>
            <a:r>
              <a:rPr lang="en-US" sz="1600" dirty="0" smtClean="0">
                <a:latin typeface="Calibri" charset="0"/>
                <a:cs typeface="Arial Unicode MS" charset="0"/>
              </a:rPr>
              <a:t>To enable scalable k-</a:t>
            </a:r>
            <a:r>
              <a:rPr lang="en-US" sz="1600" dirty="0" err="1" smtClean="0">
                <a:latin typeface="Calibri" charset="0"/>
                <a:cs typeface="Arial Unicode MS" charset="0"/>
              </a:rPr>
              <a:t>mer</a:t>
            </a:r>
            <a:r>
              <a:rPr lang="en-US" sz="1600" baseline="0" dirty="0" smtClean="0">
                <a:latin typeface="Calibri" charset="0"/>
                <a:cs typeface="Arial Unicode MS" charset="0"/>
              </a:rPr>
              <a:t> counting and in </a:t>
            </a:r>
            <a:r>
              <a:rPr lang="en-US" sz="1600" baseline="0" dirty="0" err="1" smtClean="0">
                <a:latin typeface="Calibri" charset="0"/>
                <a:cs typeface="Arial Unicode MS" charset="0"/>
              </a:rPr>
              <a:t>memroy</a:t>
            </a:r>
            <a:r>
              <a:rPr lang="en-US" sz="1600" baseline="0" dirty="0" smtClean="0">
                <a:latin typeface="Calibri" charset="0"/>
                <a:cs typeface="Arial Unicode MS" charset="0"/>
              </a:rPr>
              <a:t> counting and count retrieval, we use the count-min sketch. Count-min sketch is lie a bloom filter with the ability to store abundance. Like a </a:t>
            </a:r>
            <a:r>
              <a:rPr lang="en-US" sz="1600" baseline="0" dirty="0" err="1" smtClean="0">
                <a:latin typeface="Calibri" charset="0"/>
                <a:cs typeface="Arial Unicode MS" charset="0"/>
              </a:rPr>
              <a:t>bloomf</a:t>
            </a:r>
            <a:r>
              <a:rPr lang="en-US" sz="1600" baseline="0" dirty="0" smtClean="0">
                <a:latin typeface="Calibri" charset="0"/>
                <a:cs typeface="Arial Unicode MS" charset="0"/>
              </a:rPr>
              <a:t> </a:t>
            </a:r>
            <a:r>
              <a:rPr lang="en-US" sz="1600" baseline="0" dirty="0" err="1" smtClean="0">
                <a:latin typeface="Calibri" charset="0"/>
                <a:cs typeface="Arial Unicode MS" charset="0"/>
              </a:rPr>
              <a:t>ilter</a:t>
            </a:r>
            <a:r>
              <a:rPr lang="en-US" sz="1600" baseline="0" dirty="0" smtClean="0">
                <a:latin typeface="Calibri" charset="0"/>
                <a:cs typeface="Arial Unicode MS" charset="0"/>
              </a:rPr>
              <a:t>,  the count </a:t>
            </a:r>
            <a:r>
              <a:rPr lang="en-US" sz="1600" baseline="0" dirty="0" err="1" smtClean="0">
                <a:latin typeface="Calibri" charset="0"/>
                <a:cs typeface="Arial Unicode MS" charset="0"/>
              </a:rPr>
              <a:t>consits</a:t>
            </a:r>
            <a:r>
              <a:rPr lang="en-US" sz="1600" baseline="0" dirty="0" smtClean="0">
                <a:latin typeface="Calibri" charset="0"/>
                <a:cs typeface="Arial Unicode MS" charset="0"/>
              </a:rPr>
              <a:t> of … </a:t>
            </a:r>
          </a:p>
          <a:p>
            <a:pPr marL="193749" indent="-192324">
              <a:lnSpc>
                <a:spcPct val="83000"/>
              </a:lnSpc>
              <a:spcBef>
                <a:spcPct val="0"/>
              </a:spcBef>
            </a:pPr>
            <a:endParaRPr lang="en-US" sz="1600" baseline="0" dirty="0" smtClean="0">
              <a:latin typeface="Calibri" charset="0"/>
              <a:cs typeface="Arial Unicode MS" charset="0"/>
            </a:endParaRPr>
          </a:p>
          <a:p>
            <a:pPr marL="193749" indent="-192324">
              <a:lnSpc>
                <a:spcPct val="83000"/>
              </a:lnSpc>
              <a:spcBef>
                <a:spcPct val="0"/>
              </a:spcBef>
            </a:pPr>
            <a:r>
              <a:rPr lang="en-US" sz="1600" baseline="0" dirty="0" smtClean="0">
                <a:latin typeface="Calibri" charset="0"/>
                <a:cs typeface="Arial Unicode MS" charset="0"/>
              </a:rPr>
              <a:t>Each entry in the …</a:t>
            </a:r>
          </a:p>
          <a:p>
            <a:pPr marL="193749" indent="-192324">
              <a:lnSpc>
                <a:spcPct val="83000"/>
              </a:lnSpc>
              <a:spcBef>
                <a:spcPct val="0"/>
              </a:spcBef>
            </a:pPr>
            <a:endParaRPr lang="en-US" sz="1600" baseline="0" dirty="0" smtClean="0">
              <a:latin typeface="Calibri" charset="0"/>
              <a:cs typeface="Arial Unicode MS" charset="0"/>
            </a:endParaRPr>
          </a:p>
          <a:p>
            <a:pPr marL="193749" indent="-192324">
              <a:lnSpc>
                <a:spcPct val="83000"/>
              </a:lnSpc>
              <a:spcBef>
                <a:spcPct val="0"/>
              </a:spcBef>
            </a:pPr>
            <a:r>
              <a:rPr lang="en-US" sz="1600" baseline="0" dirty="0" smtClean="0">
                <a:latin typeface="Calibri" charset="0"/>
                <a:cs typeface="Arial Unicode MS" charset="0"/>
              </a:rPr>
              <a:t>To </a:t>
            </a:r>
            <a:r>
              <a:rPr lang="en-US" sz="1600" baseline="0" dirty="0" err="1" smtClean="0">
                <a:latin typeface="Calibri" charset="0"/>
                <a:cs typeface="Arial Unicode MS" charset="0"/>
              </a:rPr>
              <a:t>retireve</a:t>
            </a:r>
            <a:r>
              <a:rPr lang="en-US" sz="1600" baseline="0" dirty="0" smtClean="0">
                <a:latin typeface="Calibri" charset="0"/>
                <a:cs typeface="Arial Unicode MS" charset="0"/>
              </a:rPr>
              <a:t> the , minimum count, this is why it is called count and min. </a:t>
            </a:r>
          </a:p>
          <a:p>
            <a:pPr marL="193749" indent="-192324">
              <a:lnSpc>
                <a:spcPct val="83000"/>
              </a:lnSpc>
              <a:spcBef>
                <a:spcPct val="0"/>
              </a:spcBef>
            </a:pPr>
            <a:endParaRPr lang="en-US" sz="1600" baseline="0" dirty="0" smtClean="0">
              <a:latin typeface="Calibri" charset="0"/>
              <a:cs typeface="Arial Unicode MS" charset="0"/>
            </a:endParaRPr>
          </a:p>
          <a:p>
            <a:pPr marL="193749" indent="-192324">
              <a:lnSpc>
                <a:spcPct val="83000"/>
              </a:lnSpc>
              <a:spcBef>
                <a:spcPct val="0"/>
              </a:spcBef>
            </a:pPr>
            <a:r>
              <a:rPr lang="en-US" sz="1600" baseline="0" dirty="0" smtClean="0">
                <a:latin typeface="Calibri" charset="0"/>
                <a:cs typeface="Arial Unicode MS" charset="0"/>
              </a:rPr>
              <a:t>This approach is </a:t>
            </a:r>
            <a:r>
              <a:rPr lang="en-US" sz="1600" baseline="0" dirty="0" err="1" smtClean="0">
                <a:latin typeface="Calibri" charset="0"/>
                <a:cs typeface="Arial Unicode MS" charset="0"/>
              </a:rPr>
              <a:t>higly</a:t>
            </a:r>
            <a:r>
              <a:rPr lang="en-US" sz="1600" baseline="0" dirty="0" smtClean="0">
                <a:latin typeface="Calibri" charset="0"/>
                <a:cs typeface="Arial Unicode MS" charset="0"/>
              </a:rPr>
              <a:t>. With constant </a:t>
            </a:r>
            <a:r>
              <a:rPr lang="en-US" sz="1600" baseline="0" dirty="0" err="1" smtClean="0">
                <a:latin typeface="Calibri" charset="0"/>
                <a:cs typeface="Arial Unicode MS" charset="0"/>
              </a:rPr>
              <a:t>memroy</a:t>
            </a:r>
            <a:r>
              <a:rPr lang="en-US" sz="1600" baseline="0" dirty="0" smtClean="0">
                <a:latin typeface="Calibri" charset="0"/>
                <a:cs typeface="Arial Unicode MS" charset="0"/>
              </a:rPr>
              <a:t> consuming. It will </a:t>
            </a:r>
            <a:r>
              <a:rPr lang="en-US" sz="1600" baseline="0" dirty="0" err="1" smtClean="0">
                <a:latin typeface="Calibri" charset="0"/>
                <a:cs typeface="Arial Unicode MS" charset="0"/>
              </a:rPr>
              <a:t>neven</a:t>
            </a:r>
            <a:r>
              <a:rPr lang="en-US" sz="1600" baseline="0" dirty="0" smtClean="0">
                <a:latin typeface="Calibri" charset="0"/>
                <a:cs typeface="Arial Unicode MS" charset="0"/>
              </a:rPr>
              <a:t> break a predefined memory usage threshold. </a:t>
            </a:r>
          </a:p>
          <a:p>
            <a:pPr marL="193749" indent="-192324">
              <a:lnSpc>
                <a:spcPct val="83000"/>
              </a:lnSpc>
              <a:spcBef>
                <a:spcPct val="0"/>
              </a:spcBef>
            </a:pPr>
            <a:r>
              <a:rPr lang="en-US" sz="1600" baseline="0" dirty="0" smtClean="0">
                <a:latin typeface="Calibri" charset="0"/>
                <a:cs typeface="Arial Unicode MS" charset="0"/>
              </a:rPr>
              <a:t>The </a:t>
            </a:r>
            <a:r>
              <a:rPr lang="en-US" sz="1600" baseline="0" dirty="0" err="1" smtClean="0">
                <a:latin typeface="Calibri" charset="0"/>
                <a:cs typeface="Arial Unicode MS" charset="0"/>
              </a:rPr>
              <a:t>probablistic</a:t>
            </a:r>
            <a:r>
              <a:rPr lang="en-US" sz="1600" baseline="0" dirty="0" smtClean="0">
                <a:latin typeface="Calibri" charset="0"/>
                <a:cs typeface="Arial Unicode MS" charset="0"/>
              </a:rPr>
              <a:t> </a:t>
            </a:r>
            <a:r>
              <a:rPr lang="en-US" sz="1600" baseline="0" dirty="0" err="1" smtClean="0">
                <a:latin typeface="Calibri" charset="0"/>
                <a:cs typeface="Arial Unicode MS" charset="0"/>
              </a:rPr>
              <a:t>proer</a:t>
            </a:r>
            <a:r>
              <a:rPr lang="en-US" sz="1600" baseline="0" dirty="0" smtClean="0">
                <a:latin typeface="Calibri" charset="0"/>
                <a:cs typeface="Arial Unicode MS" charset="0"/>
              </a:rPr>
              <a:t>, suites, there </a:t>
            </a:r>
            <a:r>
              <a:rPr lang="en-US" sz="1600" baseline="0" dirty="0" err="1" smtClean="0">
                <a:latin typeface="Calibri" charset="0"/>
                <a:cs typeface="Arial Unicode MS" charset="0"/>
              </a:rPr>
              <a:t>wil</a:t>
            </a:r>
            <a:r>
              <a:rPr lang="en-US" sz="1600" baseline="0" dirty="0" smtClean="0">
                <a:latin typeface="Calibri" charset="0"/>
                <a:cs typeface="Arial Unicode MS" charset="0"/>
              </a:rPr>
              <a:t> be one sided error. </a:t>
            </a:r>
          </a:p>
          <a:p>
            <a:pPr marL="193749" indent="-192324">
              <a:lnSpc>
                <a:spcPct val="83000"/>
              </a:lnSpc>
              <a:spcBef>
                <a:spcPct val="0"/>
              </a:spcBef>
            </a:pPr>
            <a:endParaRPr lang="en-US" sz="1600" baseline="0" dirty="0" smtClean="0">
              <a:latin typeface="Calibri" charset="0"/>
              <a:cs typeface="Arial Unicode MS" charset="0"/>
            </a:endParaRPr>
          </a:p>
          <a:p>
            <a:pPr marL="193749" indent="-192324">
              <a:lnSpc>
                <a:spcPct val="83000"/>
              </a:lnSpc>
              <a:spcBef>
                <a:spcPct val="0"/>
              </a:spcBef>
            </a:pPr>
            <a:r>
              <a:rPr lang="en-US" sz="1600" baseline="0" dirty="0" err="1" smtClean="0">
                <a:latin typeface="Calibri" charset="0"/>
                <a:cs typeface="Arial Unicode MS" charset="0"/>
              </a:rPr>
              <a:t>Accury</a:t>
            </a:r>
            <a:r>
              <a:rPr lang="en-US" sz="1600" baseline="0" dirty="0" smtClean="0">
                <a:latin typeface="Calibri" charset="0"/>
                <a:cs typeface="Arial Unicode MS" charset="0"/>
              </a:rPr>
              <a:t> counting sis not required.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2200" dirty="0" smtClean="0"/>
              <a:t>Other applications.</a:t>
            </a:r>
          </a:p>
          <a:p>
            <a:pPr lvl="0">
              <a:defRPr sz="1800"/>
            </a:pPr>
            <a:r>
              <a:rPr lang="en-US" sz="2200" dirty="0" smtClean="0"/>
              <a:t>Open sources </a:t>
            </a:r>
            <a:r>
              <a:rPr lang="en-US" sz="2200" dirty="0" err="1" smtClean="0"/>
              <a:t>github</a:t>
            </a:r>
            <a:r>
              <a:rPr lang="en-US" sz="2200" dirty="0" smtClean="0"/>
              <a:t>, 50 contributors,</a:t>
            </a:r>
          </a:p>
          <a:p>
            <a:pPr lvl="0">
              <a:defRPr sz="1800"/>
            </a:pPr>
            <a:r>
              <a:rPr lang="en-US" sz="2200" dirty="0" smtClean="0"/>
              <a:t>My contribution</a:t>
            </a:r>
          </a:p>
          <a:p>
            <a:pPr lvl="0">
              <a:defRPr sz="1800"/>
            </a:pPr>
            <a:endParaRPr lang="en-US" sz="2200" dirty="0" smtClean="0"/>
          </a:p>
          <a:p>
            <a:pPr lvl="0">
              <a:defRPr sz="1800"/>
            </a:pPr>
            <a:endParaRPr lang="en-US" sz="2200" dirty="0" smtClean="0"/>
          </a:p>
          <a:p>
            <a:pPr lvl="0">
              <a:defRPr sz="1800"/>
            </a:pPr>
            <a:r>
              <a:rPr lang="en-US" sz="2200" dirty="0" smtClean="0"/>
              <a:t>Khmer is open sourced,</a:t>
            </a:r>
            <a:r>
              <a:rPr lang="en-US" sz="2200" baseline="0" dirty="0" smtClean="0"/>
              <a:t> hosted on </a:t>
            </a:r>
            <a:r>
              <a:rPr lang="en-US" sz="2200" baseline="0" dirty="0" err="1" smtClean="0"/>
              <a:t>github</a:t>
            </a:r>
            <a:r>
              <a:rPr lang="en-US" sz="2200" baseline="0" dirty="0" smtClean="0"/>
              <a:t>. Although the initial </a:t>
            </a:r>
            <a:r>
              <a:rPr lang="en-US" sz="2200" baseline="0" dirty="0" err="1" smtClean="0"/>
              <a:t>notivation</a:t>
            </a:r>
            <a:r>
              <a:rPr lang="en-US" sz="2200" baseline="0" dirty="0" smtClean="0"/>
              <a:t> of </a:t>
            </a:r>
            <a:r>
              <a:rPr lang="en-US" sz="2200" baseline="0" dirty="0" err="1" smtClean="0"/>
              <a:t>khmer</a:t>
            </a:r>
            <a:r>
              <a:rPr lang="en-US" sz="2200" baseline="0" dirty="0" smtClean="0"/>
              <a:t> is to count k-</a:t>
            </a:r>
            <a:r>
              <a:rPr lang="en-US" sz="2200" baseline="0" dirty="0" err="1" smtClean="0"/>
              <a:t>mer</a:t>
            </a:r>
            <a:r>
              <a:rPr lang="en-US" sz="2200" baseline="0" dirty="0" smtClean="0"/>
              <a:t> for diversity measurement., it has been widely used for other purposes, like assembly error analysis.  It is a team effort. Now there are almost 60 </a:t>
            </a:r>
            <a:r>
              <a:rPr lang="en-US" sz="2200" baseline="0" dirty="0" err="1" smtClean="0"/>
              <a:t>contribors</a:t>
            </a:r>
            <a:r>
              <a:rPr lang="en-US" sz="2200" baseline="0" dirty="0" smtClean="0"/>
              <a:t> working locally or remotely.</a:t>
            </a:r>
          </a:p>
          <a:p>
            <a:pPr lvl="0">
              <a:defRPr sz="1800"/>
            </a:pPr>
            <a:r>
              <a:rPr lang="en-US" sz="2200" baseline="0" dirty="0" smtClean="0"/>
              <a:t>My contributions include algorithm design and </a:t>
            </a:r>
            <a:r>
              <a:rPr lang="en-US" sz="2200" baseline="0" dirty="0" err="1" smtClean="0"/>
              <a:t>analyiss</a:t>
            </a:r>
            <a:r>
              <a:rPr lang="en-US" sz="2200" baseline="0" dirty="0" smtClean="0"/>
              <a:t>, contributing codes,  benchmarking and work about manuscript. </a:t>
            </a:r>
          </a:p>
          <a:p>
            <a:pPr lvl="0">
              <a:defRPr sz="1800"/>
            </a:pPr>
            <a:r>
              <a:rPr lang="en-US" sz="2200" dirty="0" smtClean="0"/>
              <a:t>I just want to say To</a:t>
            </a:r>
            <a:r>
              <a:rPr lang="en-US" sz="2200" baseline="0" dirty="0" smtClean="0"/>
              <a:t> be a developer and a user at the same time is a good experience.</a:t>
            </a:r>
          </a:p>
          <a:p>
            <a:pPr lvl="0">
              <a:defRPr sz="1800"/>
            </a:pPr>
            <a:endParaRPr lang="en-US" sz="2200" baseline="0" dirty="0" smtClean="0"/>
          </a:p>
          <a:p>
            <a:pPr lvl="0">
              <a:defRPr sz="1800"/>
            </a:pPr>
            <a:endParaRPr lang="en-US" sz="2200" dirty="0" smtClean="0"/>
          </a:p>
          <a:p>
            <a:pPr lvl="0">
              <a:defRPr sz="1800"/>
            </a:pPr>
            <a:endParaRPr lang="en-US" sz="2200" baseline="0" dirty="0" smtClean="0"/>
          </a:p>
          <a:p>
            <a:pPr lvl="0">
              <a:defRPr sz="1800"/>
            </a:pPr>
            <a:endParaRPr lang="en-US" sz="2200" baseline="0" dirty="0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6" name="Shape 2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2200" dirty="0" smtClean="0"/>
              <a:t>So now we have the efficient k-</a:t>
            </a:r>
            <a:r>
              <a:rPr lang="en-US" sz="2200" dirty="0" err="1" smtClean="0"/>
              <a:t>mer</a:t>
            </a:r>
            <a:r>
              <a:rPr lang="en-US" sz="2200" dirty="0" smtClean="0"/>
              <a:t> </a:t>
            </a:r>
            <a:r>
              <a:rPr lang="en-US" sz="2200" dirty="0" err="1" smtClean="0"/>
              <a:t>countign</a:t>
            </a:r>
            <a:r>
              <a:rPr lang="en-US" sz="2200" dirty="0" smtClean="0"/>
              <a:t> tool, </a:t>
            </a:r>
          </a:p>
          <a:p>
            <a:pPr lvl="0">
              <a:defRPr sz="1800"/>
            </a:pPr>
            <a:endParaRPr lang="en-US" sz="2200" dirty="0" smtClean="0"/>
          </a:p>
          <a:p>
            <a:pPr lvl="0">
              <a:defRPr sz="1800"/>
            </a:pPr>
            <a:r>
              <a:rPr lang="en-US" sz="2200" dirty="0" smtClean="0"/>
              <a:t>Can we count</a:t>
            </a:r>
            <a:r>
              <a:rPr lang="en-US" sz="2200" baseline="0" dirty="0" smtClean="0"/>
              <a:t> k-</a:t>
            </a:r>
            <a:r>
              <a:rPr lang="en-US" sz="2200" baseline="0" dirty="0" err="1" smtClean="0"/>
              <a:t>mer</a:t>
            </a:r>
            <a:r>
              <a:rPr lang="en-US" sz="2200" baseline="0" dirty="0" smtClean="0"/>
              <a:t> to measure diversity? </a:t>
            </a:r>
          </a:p>
          <a:p>
            <a:pPr lvl="0">
              <a:defRPr sz="1800"/>
            </a:pPr>
            <a:r>
              <a:rPr lang="en-US" sz="2200" baseline="0" dirty="0" err="1" smtClean="0"/>
              <a:t>Unfortunalty</a:t>
            </a:r>
            <a:r>
              <a:rPr lang="en-US" sz="2200" baseline="0" dirty="0" smtClean="0"/>
              <a:t>, the sequencing </a:t>
            </a:r>
            <a:r>
              <a:rPr lang="en-US" sz="2200" baseline="0" dirty="0" err="1" smtClean="0"/>
              <a:t>er</a:t>
            </a:r>
            <a:r>
              <a:rPr lang="en-US" sz="2200" baseline="0" dirty="0" smtClean="0"/>
              <a:t>. Cause serious problems. </a:t>
            </a:r>
          </a:p>
          <a:p>
            <a:pPr lvl="0">
              <a:defRPr sz="1800"/>
            </a:pPr>
            <a:r>
              <a:rPr lang="en-US" sz="2200" baseline="0" dirty="0" smtClean="0"/>
              <a:t>One error will generate up to k k-</a:t>
            </a:r>
            <a:r>
              <a:rPr lang="en-US" sz="2200" baseline="0" dirty="0" err="1" smtClean="0"/>
              <a:t>mers</a:t>
            </a:r>
            <a:r>
              <a:rPr lang="en-US" sz="2200" baseline="0" dirty="0" smtClean="0"/>
              <a:t>. </a:t>
            </a:r>
          </a:p>
          <a:p>
            <a:pPr lvl="0">
              <a:defRPr sz="1800"/>
            </a:pPr>
            <a:r>
              <a:rPr lang="en-US" sz="2200" baseline="0" dirty="0" smtClean="0"/>
              <a:t>In high … </a:t>
            </a:r>
          </a:p>
          <a:p>
            <a:pPr lvl="0">
              <a:defRPr sz="1800"/>
            </a:pPr>
            <a:endParaRPr lang="en-US" sz="2200" baseline="0" dirty="0" smtClean="0"/>
          </a:p>
          <a:p>
            <a:pPr lvl="0">
              <a:defRPr sz="1800"/>
            </a:pPr>
            <a:r>
              <a:rPr lang="en-US" sz="2200" dirty="0" smtClean="0"/>
              <a:t>It is just too difficult</a:t>
            </a:r>
            <a:r>
              <a:rPr lang="en-US" sz="2200" baseline="0" dirty="0" smtClean="0"/>
              <a:t> to perform any analysis with so many erroneous k-</a:t>
            </a:r>
            <a:r>
              <a:rPr lang="en-US" sz="2200" baseline="0" dirty="0" err="1" smtClean="0"/>
              <a:t>mers</a:t>
            </a:r>
            <a:r>
              <a:rPr lang="en-US" sz="2200" baseline="0" dirty="0" smtClean="0"/>
              <a:t> to count.</a:t>
            </a:r>
          </a:p>
          <a:p>
            <a:pPr lvl="0">
              <a:defRPr sz="1800"/>
            </a:pPr>
            <a:endParaRPr lang="en-US" sz="2200" baseline="0" dirty="0" smtClean="0"/>
          </a:p>
          <a:p>
            <a:pPr lvl="0">
              <a:defRPr sz="1800"/>
            </a:pPr>
            <a:endParaRPr sz="2200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6" name="Shape 2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2200" dirty="0" smtClean="0"/>
              <a:t>So we</a:t>
            </a:r>
            <a:r>
              <a:rPr lang="en-US" sz="2200" baseline="0" dirty="0" smtClean="0"/>
              <a:t> look for alternate approach, which turned out to be the </a:t>
            </a:r>
            <a:r>
              <a:rPr lang="en-US" sz="2200" baseline="0" dirty="0" err="1" smtClean="0"/>
              <a:t>igs</a:t>
            </a:r>
            <a:r>
              <a:rPr lang="en-US" sz="2200" baseline="0" dirty="0" smtClean="0"/>
              <a:t> based method.</a:t>
            </a:r>
          </a:p>
          <a:p>
            <a:pPr lvl="0">
              <a:defRPr sz="1800"/>
            </a:pPr>
            <a:endParaRPr sz="2200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Actually we did</a:t>
            </a:r>
            <a:r>
              <a:rPr lang="en-US" baseline="0" dirty="0" smtClean="0"/>
              <a:t> find such unit finally. </a:t>
            </a:r>
          </a:p>
          <a:p>
            <a:r>
              <a:rPr lang="en-US" dirty="0" err="1" smtClean="0"/>
              <a:t>Kmers</a:t>
            </a:r>
            <a:r>
              <a:rPr lang="en-US" baseline="0" dirty="0" smtClean="0"/>
              <a:t> does not work.</a:t>
            </a:r>
          </a:p>
          <a:p>
            <a:r>
              <a:rPr lang="en-US" baseline="0" dirty="0" smtClean="0"/>
              <a:t>What about reads.  Upper level. Less prone to errors. </a:t>
            </a:r>
          </a:p>
          <a:p>
            <a:r>
              <a:rPr lang="en-US" baseline="0" dirty="0" smtClean="0"/>
              <a:t>Something similar to reads. </a:t>
            </a:r>
          </a:p>
          <a:p>
            <a:r>
              <a:rPr lang="en-US" baseline="0" dirty="0" smtClean="0"/>
              <a:t>Better than reads.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770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Which</a:t>
            </a:r>
            <a:r>
              <a:rPr lang="en-US" baseline="0" dirty="0" smtClean="0"/>
              <a:t> is just the igs.3   25 min</a:t>
            </a:r>
          </a:p>
          <a:p>
            <a:r>
              <a:rPr lang="en-US" baseline="0" dirty="0" smtClean="0"/>
              <a:t>It is called </a:t>
            </a:r>
            <a:r>
              <a:rPr lang="en-US" baseline="0" dirty="0" err="1" smtClean="0"/>
              <a:t>inof</a:t>
            </a:r>
            <a:r>
              <a:rPr lang="en-US" baseline="0" dirty="0" smtClean="0"/>
              <a:t>.. Because it can represent the novel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can use </a:t>
            </a:r>
            <a:r>
              <a:rPr lang="en-US" dirty="0" err="1" smtClean="0"/>
              <a:t>igs</a:t>
            </a:r>
            <a:r>
              <a:rPr lang="en-US" dirty="0" smtClean="0"/>
              <a:t> as the replacement of </a:t>
            </a:r>
            <a:r>
              <a:rPr lang="en-US" dirty="0" err="1" smtClean="0"/>
              <a:t>speces</a:t>
            </a:r>
            <a:r>
              <a:rPr lang="en-US" dirty="0" smtClean="0"/>
              <a:t> and out.</a:t>
            </a:r>
          </a:p>
          <a:p>
            <a:endParaRPr lang="en-US" dirty="0" smtClean="0"/>
          </a:p>
          <a:p>
            <a:r>
              <a:rPr lang="en-US" dirty="0" smtClean="0"/>
              <a:t>It is the shortcut, so it is free, r </a:t>
            </a:r>
            <a:r>
              <a:rPr lang="en-US" dirty="0" err="1" smtClean="0"/>
              <a:t>free,efficient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sacable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We can get the count of </a:t>
            </a:r>
            <a:r>
              <a:rPr lang="en-US" dirty="0" err="1" smtClean="0"/>
              <a:t>igs</a:t>
            </a:r>
            <a:r>
              <a:rPr lang="en-US" dirty="0" smtClean="0"/>
              <a:t> across</a:t>
            </a:r>
            <a:r>
              <a:rPr lang="en-US" baseline="0" dirty="0" smtClean="0"/>
              <a:t> samples from raw reads. 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Next I will </a:t>
            </a:r>
            <a:r>
              <a:rPr lang="en-US" baseline="0" dirty="0" err="1" smtClean="0"/>
              <a:t>itnroduce</a:t>
            </a:r>
            <a:r>
              <a:rPr lang="en-US" baseline="0" dirty="0" smtClean="0"/>
              <a:t> how to get the samples by </a:t>
            </a:r>
            <a:r>
              <a:rPr lang="en-US" baseline="0" dirty="0" err="1" smtClean="0"/>
              <a:t>igss</a:t>
            </a:r>
            <a:r>
              <a:rPr lang="en-US" baseline="0" dirty="0" smtClean="0"/>
              <a:t> table if we only have the sequencing reads in diff samples.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727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whole procedure is kind of tricky. And it is a  long way here If I look back.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there are 3 clever tricks in the </a:t>
            </a:r>
            <a:r>
              <a:rPr lang="en-US" baseline="0" dirty="0" err="1" smtClean="0"/>
              <a:t>procuedure</a:t>
            </a:r>
            <a:r>
              <a:rPr lang="en-US" baseline="0" dirty="0" smtClean="0"/>
              <a:t> to enable the </a:t>
            </a:r>
            <a:r>
              <a:rPr lang="en-US" baseline="0" dirty="0" err="1" smtClean="0"/>
              <a:t>igs</a:t>
            </a:r>
            <a:r>
              <a:rPr lang="en-US" baseline="0" dirty="0" smtClean="0"/>
              <a:t>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Firstly, ..</a:t>
            </a:r>
          </a:p>
          <a:p>
            <a:r>
              <a:rPr lang="en-US" baseline="0" dirty="0" smtClean="0"/>
              <a:t>The second t</a:t>
            </a:r>
          </a:p>
          <a:p>
            <a:r>
              <a:rPr lang="en-US" baseline="0" dirty="0" smtClean="0"/>
              <a:t>The </a:t>
            </a:r>
            <a:r>
              <a:rPr lang="en-US" baseline="0" dirty="0" err="1" smtClean="0"/>
              <a:t>thirs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Now you must be lost and have no idea what they mean don’t worry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will discuss more when we come </a:t>
            </a:r>
            <a:r>
              <a:rPr lang="en-US" baseline="0" dirty="0" err="1" smtClean="0"/>
              <a:t>acrossl</a:t>
            </a:r>
            <a:r>
              <a:rPr lang="en-US" baseline="0" dirty="0" smtClean="0"/>
              <a:t> the </a:t>
            </a:r>
            <a:r>
              <a:rPr lang="en-US" baseline="0" dirty="0" err="1" smtClean="0"/>
              <a:t>trikcs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enxt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488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Species diversity is an important measurement of ecological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communities. Scientists believe that there is a strong relationship between species diversity and ecosystem processes.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 is not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surprisne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environment has influence to the composition of species in a sample. For example, in 2007, scientist sailed a ship called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sorecere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ii from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norht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atlanta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caribbean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south pacific and collected the marine samples in different locations. by the way I am so  jealously of their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samping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journey, it is so cool. All the efforts of sampling want to answer questions like this: firstly.. This is alpha diversity. About the richness of species, or evenness of distribution.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other question to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ansser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are the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sampels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different? If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thery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collected from different locations. Such comparison between samples is beta diversity.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So alpha and beta diversity are the two most important aspects of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diveriisyt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analysis, which will be the target of my project is to find a way to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maeasure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lpha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beta diversity efficiently and effectively.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171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err="1" smtClean="0"/>
              <a:t>Covearge</a:t>
            </a:r>
            <a:r>
              <a:rPr lang="en-US" dirty="0" smtClean="0"/>
              <a:t> </a:t>
            </a:r>
            <a:r>
              <a:rPr lang="en-US" dirty="0" err="1" smtClean="0"/>
              <a:t>definiton</a:t>
            </a:r>
            <a:r>
              <a:rPr lang="en-US" dirty="0" smtClean="0"/>
              <a:t>, sequencing depth—</a:t>
            </a:r>
          </a:p>
          <a:p>
            <a:pPr marL="171450" indent="-171450">
              <a:buFontTx/>
              <a:buChar char="•"/>
            </a:pPr>
            <a:endParaRPr lang="en-US" dirty="0" smtClean="0"/>
          </a:p>
          <a:p>
            <a:r>
              <a:rPr lang="en-US" dirty="0" smtClean="0"/>
              <a:t>Lets’ see the reads in</a:t>
            </a:r>
            <a:r>
              <a:rPr lang="en-US" baseline="0" dirty="0" smtClean="0"/>
              <a:t> a sample. some reads have higher coverage and some reads have lower coverage. Here </a:t>
            </a:r>
            <a:r>
              <a:rPr lang="en-US" baseline="0" dirty="0" err="1" smtClean="0"/>
              <a:t>covera</a:t>
            </a:r>
            <a:r>
              <a:rPr lang="en-US" baseline="0" dirty="0" smtClean="0"/>
              <a:t> means the sequencing depth of the </a:t>
            </a:r>
            <a:r>
              <a:rPr lang="en-US" baseline="0" dirty="0" err="1" smtClean="0"/>
              <a:t>dna</a:t>
            </a:r>
            <a:r>
              <a:rPr lang="en-US" baseline="0" dirty="0" smtClean="0"/>
              <a:t> …</a:t>
            </a:r>
          </a:p>
          <a:p>
            <a:endParaRPr lang="en-US" dirty="0" smtClean="0"/>
          </a:p>
          <a:p>
            <a:r>
              <a:rPr lang="en-US" dirty="0" smtClean="0"/>
              <a:t>Coverage of</a:t>
            </a:r>
            <a:r>
              <a:rPr lang="en-US" baseline="0" dirty="0" smtClean="0"/>
              <a:t> a read is the sequencing depth of the genomic segment this read covers. , how many reads cover this region.</a:t>
            </a:r>
          </a:p>
          <a:p>
            <a:r>
              <a:rPr lang="en-US" baseline="0" dirty="0" smtClean="0"/>
              <a:t>Because the reads are scattered across the genome randomly. Here we are talking about average. And only works for large number of reads.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abundance of the k-</a:t>
            </a:r>
            <a:r>
              <a:rPr lang="en-US" baseline="0" dirty="0" err="1" smtClean="0"/>
              <a:t>mers</a:t>
            </a:r>
            <a:r>
              <a:rPr lang="en-US" baseline="0" dirty="0" smtClean="0"/>
              <a:t> in a read tends to be similar, which is close to the sequencing depth of the DNA region that read originates from.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more times a region is sequenced, the higher the abundance of k-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that region would be.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387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this read, the </a:t>
            </a:r>
            <a:r>
              <a:rPr lang="en-US" dirty="0" err="1" smtClean="0"/>
              <a:t>frequcne</a:t>
            </a:r>
            <a:r>
              <a:rPr lang="en-US" dirty="0" smtClean="0"/>
              <a:t>, will be similar</a:t>
            </a:r>
            <a:r>
              <a:rPr lang="en-US" baseline="0" dirty="0" smtClean="0"/>
              <a:t> around 4 , may say the </a:t>
            </a:r>
            <a:r>
              <a:rPr lang="en-US" baseline="0" dirty="0" err="1" smtClean="0"/>
              <a:t>coveage</a:t>
            </a:r>
            <a:r>
              <a:rPr lang="en-US" baseline="0" dirty="0" smtClean="0"/>
              <a:t> is 4.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6328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However like the sequencing error cause serious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problms</a:t>
            </a:r>
            <a:r>
              <a:rPr lang="en-US" baseline="0" dirty="0" smtClean="0"/>
              <a:t> when tried to use </a:t>
            </a:r>
            <a:r>
              <a:rPr lang="en-US" baseline="0" dirty="0" err="1" smtClean="0"/>
              <a:t>kmer</a:t>
            </a:r>
            <a:r>
              <a:rPr lang="en-US" baseline="0" dirty="0" smtClean="0"/>
              <a:t> counting to measure .. Directly.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sequencing error </a:t>
            </a:r>
            <a:r>
              <a:rPr lang="en-US" baseline="0" dirty="0" err="1" smtClean="0"/>
              <a:t>stilll</a:t>
            </a:r>
            <a:r>
              <a:rPr lang="en-US" baseline="0" dirty="0" smtClean="0"/>
              <a:t> is a problem. It will drop the abundance of up to k </a:t>
            </a:r>
            <a:r>
              <a:rPr lang="en-US" baseline="0" dirty="0" err="1" smtClean="0"/>
              <a:t>kmers</a:t>
            </a:r>
            <a:r>
              <a:rPr lang="en-US" baseline="0" dirty="0" smtClean="0"/>
              <a:t> to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1812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3749" indent="-192324">
              <a:lnSpc>
                <a:spcPct val="93000"/>
              </a:lnSpc>
              <a:spcBef>
                <a:spcPct val="0"/>
              </a:spcBef>
            </a:pPr>
            <a:r>
              <a:rPr lang="en-US" sz="1200" dirty="0" smtClean="0">
                <a:latin typeface="Arial" charset="0"/>
                <a:cs typeface="Arial Unicode MS" charset="0"/>
              </a:rPr>
              <a:t>If we </a:t>
            </a:r>
            <a:r>
              <a:rPr lang="en-US" sz="1200" dirty="0" err="1" smtClean="0">
                <a:latin typeface="Arial" charset="0"/>
                <a:cs typeface="Arial Unicode MS" charset="0"/>
              </a:rPr>
              <a:t>rank</a:t>
            </a:r>
            <a:r>
              <a:rPr lang="en-US" sz="1200" baseline="0" dirty="0" err="1" smtClean="0">
                <a:latin typeface="Arial" charset="0"/>
                <a:cs typeface="Arial Unicode MS" charset="0"/>
              </a:rPr>
              <a:t>the</a:t>
            </a:r>
            <a:r>
              <a:rPr lang="en-US" sz="1200" baseline="0" dirty="0" smtClean="0">
                <a:latin typeface="Arial" charset="0"/>
                <a:cs typeface="Arial Unicode MS" charset="0"/>
              </a:rPr>
              <a:t> </a:t>
            </a:r>
            <a:r>
              <a:rPr lang="en-US" sz="1200" baseline="0" dirty="0" err="1" smtClean="0">
                <a:latin typeface="Arial" charset="0"/>
                <a:cs typeface="Arial Unicode MS" charset="0"/>
              </a:rPr>
              <a:t>abundanc</a:t>
            </a:r>
            <a:r>
              <a:rPr lang="en-US" sz="1200" baseline="0" dirty="0" smtClean="0">
                <a:latin typeface="Arial" charset="0"/>
                <a:cs typeface="Arial Unicode MS" charset="0"/>
              </a:rPr>
              <a:t> of the </a:t>
            </a:r>
            <a:r>
              <a:rPr lang="en-US" sz="1200" baseline="0" dirty="0" err="1" smtClean="0">
                <a:latin typeface="Arial" charset="0"/>
                <a:cs typeface="Arial Unicode MS" charset="0"/>
              </a:rPr>
              <a:t>kmer</a:t>
            </a:r>
            <a:r>
              <a:rPr lang="en-US" sz="1200" baseline="0" dirty="0" smtClean="0">
                <a:latin typeface="Arial" charset="0"/>
                <a:cs typeface="Arial Unicode MS" charset="0"/>
              </a:rPr>
              <a:t> in a read , we can see the green curve in this figure, </a:t>
            </a:r>
          </a:p>
          <a:p>
            <a:pPr marL="193749" indent="-192324">
              <a:lnSpc>
                <a:spcPct val="93000"/>
              </a:lnSpc>
              <a:spcBef>
                <a:spcPct val="0"/>
              </a:spcBef>
            </a:pPr>
            <a:r>
              <a:rPr lang="en-US" sz="1200" baseline="0" dirty="0" smtClean="0">
                <a:latin typeface="Arial" charset="0"/>
                <a:cs typeface="Arial Unicode MS" charset="0"/>
              </a:rPr>
              <a:t>If there is on </a:t>
            </a:r>
            <a:r>
              <a:rPr lang="en-US" sz="1200" baseline="0" dirty="0" err="1" smtClean="0">
                <a:latin typeface="Arial" charset="0"/>
                <a:cs typeface="Arial Unicode MS" charset="0"/>
              </a:rPr>
              <a:t>esubstituion</a:t>
            </a:r>
            <a:r>
              <a:rPr lang="en-US" sz="1200" baseline="0" dirty="0" smtClean="0">
                <a:latin typeface="Arial" charset="0"/>
                <a:cs typeface="Arial Unicode MS" charset="0"/>
              </a:rPr>
              <a:t> error, so many will be 1. </a:t>
            </a:r>
          </a:p>
          <a:p>
            <a:pPr marL="193749" indent="-192324">
              <a:lnSpc>
                <a:spcPct val="93000"/>
              </a:lnSpc>
              <a:spcBef>
                <a:spcPct val="0"/>
              </a:spcBef>
            </a:pPr>
            <a:endParaRPr lang="en-US" sz="1200" dirty="0" smtClean="0">
              <a:latin typeface="Arial" charset="0"/>
              <a:cs typeface="Arial Unicode MS" charset="0"/>
            </a:endParaRPr>
          </a:p>
          <a:p>
            <a:pPr marL="193749" indent="-192324">
              <a:lnSpc>
                <a:spcPct val="93000"/>
              </a:lnSpc>
              <a:spcBef>
                <a:spcPct val="0"/>
              </a:spcBef>
            </a:pPr>
            <a:r>
              <a:rPr lang="en-US" sz="1200" dirty="0" smtClean="0">
                <a:latin typeface="Arial" charset="0"/>
                <a:cs typeface="Arial Unicode MS" charset="0"/>
              </a:rPr>
              <a:t>But it will not affect</a:t>
            </a:r>
            <a:r>
              <a:rPr lang="en-US" sz="1200" baseline="0" dirty="0" smtClean="0">
                <a:latin typeface="Arial" charset="0"/>
                <a:cs typeface="Arial Unicode MS" charset="0"/>
              </a:rPr>
              <a:t> the median </a:t>
            </a:r>
            <a:r>
              <a:rPr lang="en-US" sz="1200" baseline="0" dirty="0" err="1" smtClean="0">
                <a:latin typeface="Arial" charset="0"/>
                <a:cs typeface="Arial Unicode MS" charset="0"/>
              </a:rPr>
              <a:t>kmers</a:t>
            </a:r>
            <a:endParaRPr lang="en-US" sz="1200" baseline="0" dirty="0" smtClean="0">
              <a:latin typeface="Arial" charset="0"/>
              <a:cs typeface="Arial Unicode MS" charset="0"/>
            </a:endParaRPr>
          </a:p>
          <a:p>
            <a:pPr marL="193749" indent="-192324">
              <a:lnSpc>
                <a:spcPct val="93000"/>
              </a:lnSpc>
              <a:spcBef>
                <a:spcPct val="0"/>
              </a:spcBef>
            </a:pPr>
            <a:endParaRPr lang="en-US" sz="1200" baseline="0" dirty="0" smtClean="0">
              <a:latin typeface="Arial" charset="0"/>
              <a:cs typeface="Arial Unicode MS" charset="0"/>
            </a:endParaRPr>
          </a:p>
          <a:p>
            <a:pPr marL="193749" indent="-192324">
              <a:lnSpc>
                <a:spcPct val="93000"/>
              </a:lnSpc>
              <a:spcBef>
                <a:spcPct val="0"/>
              </a:spcBef>
            </a:pPr>
            <a:endParaRPr lang="en-US" sz="1200" dirty="0" smtClean="0">
              <a:latin typeface="Arial" charset="0"/>
              <a:cs typeface="Arial Unicode MS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4764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3749" indent="-192324">
              <a:lnSpc>
                <a:spcPct val="93000"/>
              </a:lnSpc>
              <a:spcBef>
                <a:spcPct val="0"/>
              </a:spcBef>
            </a:pPr>
            <a:endParaRPr lang="en-US" sz="1200" dirty="0" smtClean="0">
              <a:latin typeface="Arial" charset="0"/>
              <a:cs typeface="Arial Unicode MS" charset="0"/>
            </a:endParaRPr>
          </a:p>
          <a:p>
            <a:r>
              <a:rPr lang="en-US" dirty="0" smtClean="0"/>
              <a:t>Using median k-</a:t>
            </a:r>
            <a:r>
              <a:rPr lang="en-US" dirty="0" err="1" smtClean="0"/>
              <a:t>mer</a:t>
            </a:r>
            <a:r>
              <a:rPr lang="en-US" dirty="0" smtClean="0"/>
              <a:t> abundance</a:t>
            </a:r>
            <a:r>
              <a:rPr lang="en-US" baseline="0" dirty="0" smtClean="0"/>
              <a:t> to ..  Less prone to sequencing </a:t>
            </a:r>
            <a:r>
              <a:rPr lang="en-US" baseline="0" dirty="0" err="1" smtClean="0"/>
              <a:t>erros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pPr marL="193749" indent="-192324">
              <a:lnSpc>
                <a:spcPct val="93000"/>
              </a:lnSpc>
              <a:spcBef>
                <a:spcPct val="0"/>
              </a:spcBef>
            </a:pPr>
            <a:endParaRPr lang="en-US" sz="1200" dirty="0" smtClean="0">
              <a:latin typeface="Arial" charset="0"/>
              <a:cs typeface="Arial Unicode MS" charset="0"/>
            </a:endParaRPr>
          </a:p>
          <a:p>
            <a:r>
              <a:rPr lang="en-US" dirty="0" smtClean="0"/>
              <a:t>Using simulated</a:t>
            </a:r>
            <a:r>
              <a:rPr lang="en-US" baseline="0" dirty="0" smtClean="0"/>
              <a:t> data and real data ,we can see the linear </a:t>
            </a:r>
            <a:r>
              <a:rPr lang="en-US" baseline="0" dirty="0" err="1" smtClean="0"/>
              <a:t>corealation</a:t>
            </a:r>
            <a:r>
              <a:rPr lang="en-US" baseline="0" dirty="0" smtClean="0"/>
              <a:t> between .. And …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4764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Based on </a:t>
            </a:r>
            <a:r>
              <a:rPr lang="en-US" dirty="0" err="1" smtClean="0"/>
              <a:t>trik</a:t>
            </a:r>
            <a:r>
              <a:rPr lang="en-US" baseline="0" dirty="0" smtClean="0"/>
              <a:t> 1, we can </a:t>
            </a:r>
            <a:r>
              <a:rPr lang="en-US" baseline="0" dirty="0" err="1" smtClean="0"/>
              <a:t>geth</a:t>
            </a:r>
            <a:r>
              <a:rPr lang="en-US" baseline="0" dirty="0" smtClean="0"/>
              <a:t> coverage of </a:t>
            </a:r>
            <a:r>
              <a:rPr lang="en-US" baseline="0" dirty="0" err="1" smtClean="0"/>
              <a:t>raed</a:t>
            </a:r>
            <a:r>
              <a:rPr lang="en-US" baseline="0" dirty="0" smtClean="0"/>
              <a:t> in the sample, </a:t>
            </a:r>
            <a:r>
              <a:rPr lang="en-US" baseline="0" dirty="0" err="1" smtClean="0"/>
              <a:t>wehre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We can also estimate across. Still check the k-</a:t>
            </a:r>
            <a:r>
              <a:rPr lang="en-US" baseline="0" dirty="0" err="1" smtClean="0"/>
              <a:t>mer</a:t>
            </a:r>
            <a:r>
              <a:rPr lang="en-US" baseline="0" dirty="0" smtClean="0"/>
              <a:t> abundance of a read in another sample.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659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for </a:t>
            </a:r>
            <a:r>
              <a:rPr lang="en-US" dirty="0" err="1" smtClean="0"/>
              <a:t>mutilple</a:t>
            </a:r>
            <a:r>
              <a:rPr lang="en-US" dirty="0" smtClean="0"/>
              <a:t> samples, for each read we can get the </a:t>
            </a:r>
            <a:r>
              <a:rPr lang="en-US" dirty="0" err="1" smtClean="0"/>
              <a:t>covearge</a:t>
            </a:r>
            <a:r>
              <a:rPr lang="en-US" dirty="0" smtClean="0"/>
              <a:t> </a:t>
            </a:r>
            <a:r>
              <a:rPr lang="en-US" dirty="0" err="1" smtClean="0"/>
              <a:t>acros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</a:t>
            </a:r>
            <a:endParaRPr lang="en-US" baseline="0" dirty="0" smtClean="0"/>
          </a:p>
          <a:p>
            <a:r>
              <a:rPr lang="en-US" baseline="0" dirty="0" smtClean="0"/>
              <a:t>Finally we get a profile alike his. 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47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we can get all the coverage</a:t>
            </a:r>
            <a:r>
              <a:rPr lang="en-US" baseline="0" dirty="0" smtClean="0"/>
              <a:t> profiles of all the reads in </a:t>
            </a:r>
            <a:r>
              <a:rPr lang="en-US" baseline="0" dirty="0" err="1" smtClean="0"/>
              <a:t>sample.s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I</a:t>
            </a:r>
          </a:p>
          <a:p>
            <a:r>
              <a:rPr lang="en-US" baseline="0" dirty="0" smtClean="0"/>
              <a:t>----- Meeting Notes (4/29/15 03:24) -----</a:t>
            </a:r>
          </a:p>
          <a:p>
            <a:r>
              <a:rPr lang="en-US" baseline="0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9202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known that 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is a new </a:t>
            </a:r>
            <a:r>
              <a:rPr lang="en-US" baseline="0" dirty="0" err="1" smtClean="0"/>
              <a:t>appraoch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contigs</a:t>
            </a:r>
            <a:r>
              <a:rPr lang="en-US" baseline="0" dirty="0" smtClean="0"/>
              <a:t> actually.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is the same for reads.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propose that they are likely be the observations of the same genomic regions. 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9202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 group the reads with the same </a:t>
            </a:r>
            <a:r>
              <a:rPr lang="en-US" dirty="0" err="1" smtClean="0"/>
              <a:t>covera</a:t>
            </a:r>
            <a:r>
              <a:rPr lang="en-US" dirty="0" smtClean="0"/>
              <a:t> profile into different bins. Since they are </a:t>
            </a:r>
            <a:r>
              <a:rPr lang="en-US" dirty="0" err="1" smtClean="0"/>
              <a:t>morelikely</a:t>
            </a:r>
            <a:r>
              <a:rPr lang="en-US" dirty="0" smtClean="0"/>
              <a:t> to belong to the same species.</a:t>
            </a:r>
          </a:p>
          <a:p>
            <a:r>
              <a:rPr lang="en-US" baseline="0" dirty="0" smtClean="0"/>
              <a:t>The reads in each bin should cover a specific size of genomic region.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the size of the region? Do the …?</a:t>
            </a:r>
          </a:p>
          <a:p>
            <a:r>
              <a:rPr lang="en-US" baseline="0" dirty="0" smtClean="0"/>
              <a:t>Like 6 reads with 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2 … </a:t>
            </a:r>
          </a:p>
          <a:p>
            <a:r>
              <a:rPr lang="en-US" baseline="0" dirty="0" smtClean="0"/>
              <a:t>??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Let ‘s take a </a:t>
            </a:r>
            <a:r>
              <a:rPr lang="en-US" baseline="0" dirty="0" err="1" smtClean="0"/>
              <a:t>cloer</a:t>
            </a:r>
            <a:r>
              <a:rPr lang="en-US" baseline="0" dirty="0" smtClean="0"/>
              <a:t> look to the reads from sample 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64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C823752-31A4-864A-9CAB-82CE0CE0235F}" type="slidenum">
              <a:rPr lang="en-US"/>
              <a:pPr/>
              <a:t>4</a:t>
            </a:fld>
            <a:endParaRPr lang="en-US"/>
          </a:p>
        </p:txBody>
      </p:sp>
      <p:sp>
        <p:nvSpPr>
          <p:cNvPr id="286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86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30" rIns="0" bIns="0"/>
          <a:lstStyle>
            <a:lvl1pPr marL="431800" indent="-43021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SzPct val="45000"/>
              <a:buFont typeface="Wingdings" charset="0"/>
              <a:buChar char=""/>
            </a:pPr>
            <a:r>
              <a:rPr lang="en-US" sz="1800" dirty="0" smtClean="0">
                <a:latin typeface="Arial" charset="0"/>
                <a:cs typeface="Arial Unicode MS" charset="0"/>
              </a:rPr>
              <a:t>So to do measure diversity it looks like </a:t>
            </a:r>
            <a:r>
              <a:rPr lang="en-US" sz="1800" dirty="0" err="1" smtClean="0">
                <a:latin typeface="Arial" charset="0"/>
                <a:cs typeface="Arial Unicode MS" charset="0"/>
              </a:rPr>
              <a:t>straightforwad</a:t>
            </a:r>
            <a:r>
              <a:rPr lang="en-US" sz="1800" dirty="0" smtClean="0">
                <a:latin typeface="Arial" charset="0"/>
                <a:cs typeface="Arial Unicode MS" charset="0"/>
              </a:rPr>
              <a:t>,</a:t>
            </a:r>
            <a:r>
              <a:rPr lang="en-US" sz="1800" baseline="0" dirty="0" smtClean="0">
                <a:latin typeface="Arial" charset="0"/>
                <a:cs typeface="Arial Unicode MS" charset="0"/>
              </a:rPr>
              <a:t> just like we count the types of birds in a forest, lets just go to the forest and find them and count them. Unfortunately for microbial </a:t>
            </a:r>
            <a:r>
              <a:rPr lang="en-US" sz="1800" baseline="0" dirty="0" err="1" smtClean="0">
                <a:latin typeface="Arial" charset="0"/>
                <a:cs typeface="Arial Unicode MS" charset="0"/>
              </a:rPr>
              <a:t>smaple,s</a:t>
            </a:r>
            <a:r>
              <a:rPr lang="en-US" sz="1800" baseline="0" dirty="0" smtClean="0">
                <a:latin typeface="Arial" charset="0"/>
                <a:cs typeface="Arial Unicode MS" charset="0"/>
              </a:rPr>
              <a:t> it’s not that easy. Most of the </a:t>
            </a:r>
            <a:r>
              <a:rPr lang="en-US" sz="1800" baseline="0" dirty="0" err="1" smtClean="0">
                <a:latin typeface="Arial" charset="0"/>
                <a:cs typeface="Arial Unicode MS" charset="0"/>
              </a:rPr>
              <a:t>micr</a:t>
            </a:r>
            <a:r>
              <a:rPr lang="en-US" sz="1800" baseline="0" dirty="0" smtClean="0">
                <a:latin typeface="Arial" charset="0"/>
                <a:cs typeface="Arial Unicode MS" charset="0"/>
              </a:rPr>
              <a:t>. </a:t>
            </a:r>
            <a:r>
              <a:rPr lang="en-US" sz="1800" baseline="0" dirty="0" err="1" smtClean="0">
                <a:latin typeface="Arial" charset="0"/>
                <a:cs typeface="Arial Unicode MS" charset="0"/>
              </a:rPr>
              <a:t>Andnot</a:t>
            </a:r>
            <a:r>
              <a:rPr lang="en-US" sz="1800" baseline="0" dirty="0" smtClean="0">
                <a:latin typeface="Arial" charset="0"/>
                <a:cs typeface="Arial Unicode MS" charset="0"/>
              </a:rPr>
              <a:t> be cultured and isolated. Sequenced in </a:t>
            </a:r>
            <a:r>
              <a:rPr lang="en-US" sz="1800" baseline="0" dirty="0" err="1" smtClean="0">
                <a:latin typeface="Arial" charset="0"/>
                <a:cs typeface="Arial Unicode MS" charset="0"/>
              </a:rPr>
              <a:t>traditionaly</a:t>
            </a:r>
            <a:r>
              <a:rPr lang="en-US" sz="1800" baseline="0" dirty="0" smtClean="0">
                <a:latin typeface="Arial" charset="0"/>
                <a:cs typeface="Arial Unicode MS" charset="0"/>
              </a:rPr>
              <a:t> way , what we can do is to do the sequencing directly without separating the organisms in the sample. This approach is just </a:t>
            </a:r>
            <a:r>
              <a:rPr lang="en-US" sz="1800" baseline="0" dirty="0" err="1" smtClean="0">
                <a:latin typeface="Arial" charset="0"/>
                <a:cs typeface="Arial Unicode MS" charset="0"/>
              </a:rPr>
              <a:t>metagenomics</a:t>
            </a:r>
            <a:r>
              <a:rPr lang="en-US" sz="1800" baseline="0" dirty="0" smtClean="0">
                <a:latin typeface="Arial" charset="0"/>
                <a:cs typeface="Arial Unicode MS" charset="0"/>
              </a:rPr>
              <a:t>, which was coined 17 years ago by dr. </a:t>
            </a:r>
            <a:r>
              <a:rPr lang="en-US" sz="1800" baseline="0" dirty="0" err="1" smtClean="0">
                <a:latin typeface="Arial" charset="0"/>
                <a:cs typeface="Arial Unicode MS" charset="0"/>
              </a:rPr>
              <a:t>handelsman</a:t>
            </a:r>
            <a:r>
              <a:rPr lang="en-US" sz="1800" baseline="0" dirty="0" smtClean="0">
                <a:latin typeface="Arial" charset="0"/>
                <a:cs typeface="Arial Unicode MS" charset="0"/>
              </a:rPr>
              <a:t>. As he said ,</a:t>
            </a:r>
            <a:r>
              <a:rPr lang="en-US" sz="1800" baseline="0" dirty="0" err="1" smtClean="0">
                <a:latin typeface="Arial" charset="0"/>
                <a:cs typeface="Arial Unicode MS" charset="0"/>
              </a:rPr>
              <a:t>metagenomis</a:t>
            </a:r>
            <a:r>
              <a:rPr lang="en-US" sz="1800" baseline="0" dirty="0" smtClean="0">
                <a:latin typeface="Arial" charset="0"/>
                <a:cs typeface="Arial Unicode MS" charset="0"/>
              </a:rPr>
              <a:t> is the </a:t>
            </a:r>
            <a:r>
              <a:rPr lang="en-US" sz="1800" baseline="0" dirty="0" err="1" smtClean="0">
                <a:latin typeface="Arial" charset="0"/>
                <a:cs typeface="Arial Unicode MS" charset="0"/>
              </a:rPr>
              <a:t>functioanl</a:t>
            </a:r>
            <a:r>
              <a:rPr lang="en-US" sz="1800" baseline="0" dirty="0" smtClean="0">
                <a:latin typeface="Arial" charset="0"/>
                <a:cs typeface="Arial Unicode MS" charset="0"/>
              </a:rPr>
              <a:t> analysis of the </a:t>
            </a:r>
            <a:r>
              <a:rPr lang="en-US" sz="1800" baseline="0" dirty="0" err="1" smtClean="0">
                <a:latin typeface="Arial" charset="0"/>
                <a:cs typeface="Arial Unicode MS" charset="0"/>
              </a:rPr>
              <a:t>collenctive</a:t>
            </a:r>
            <a:r>
              <a:rPr lang="en-US" sz="1800" baseline="0" dirty="0" smtClean="0">
                <a:latin typeface="Arial" charset="0"/>
                <a:cs typeface="Arial Unicode MS" charset="0"/>
              </a:rPr>
              <a:t> …. </a:t>
            </a:r>
          </a:p>
          <a:p>
            <a:pPr eaLnBrk="1">
              <a:lnSpc>
                <a:spcPct val="93000"/>
              </a:lnSpc>
              <a:spcBef>
                <a:spcPct val="0"/>
              </a:spcBef>
              <a:buSzPct val="45000"/>
              <a:buFont typeface="Wingdings" charset="0"/>
              <a:buChar char=""/>
            </a:pPr>
            <a:r>
              <a:rPr lang="en-US" sz="1800" baseline="0" dirty="0" smtClean="0">
                <a:latin typeface="Arial" charset="0"/>
                <a:cs typeface="Arial Unicode MS" charset="0"/>
              </a:rPr>
              <a:t>The first problem we have is hat for </a:t>
            </a:r>
            <a:r>
              <a:rPr lang="en-US" sz="1800" baseline="0" dirty="0" err="1" smtClean="0">
                <a:latin typeface="Arial" charset="0"/>
                <a:cs typeface="Arial Unicode MS" charset="0"/>
              </a:rPr>
              <a:t>metagenomics</a:t>
            </a:r>
            <a:r>
              <a:rPr lang="en-US" sz="1800" baseline="0" dirty="0" smtClean="0">
                <a:latin typeface="Arial" charset="0"/>
                <a:cs typeface="Arial Unicode MS" charset="0"/>
              </a:rPr>
              <a:t> research, because of the high diversity of environmental samples, for examples, mentioned , 10 </a:t>
            </a:r>
            <a:r>
              <a:rPr lang="en-US" sz="1800" baseline="0" dirty="0" err="1" smtClean="0">
                <a:latin typeface="Arial" charset="0"/>
                <a:cs typeface="Arial Unicode MS" charset="0"/>
              </a:rPr>
              <a:t>milion</a:t>
            </a:r>
            <a:r>
              <a:rPr lang="en-US" sz="1800" baseline="0" dirty="0" smtClean="0">
                <a:latin typeface="Arial" charset="0"/>
                <a:cs typeface="Arial Unicode MS" charset="0"/>
              </a:rPr>
              <a:t>, for soil, it is more </a:t>
            </a:r>
            <a:r>
              <a:rPr lang="en-US" sz="1800" baseline="0" dirty="0" err="1" smtClean="0">
                <a:latin typeface="Arial" charset="0"/>
                <a:cs typeface="Arial Unicode MS" charset="0"/>
              </a:rPr>
              <a:t>crasy</a:t>
            </a:r>
            <a:r>
              <a:rPr lang="en-US" sz="1800" baseline="0" dirty="0" smtClean="0">
                <a:latin typeface="Arial" charset="0"/>
                <a:cs typeface="Arial Unicode MS" charset="0"/>
              </a:rPr>
              <a:t>, a billion, cells in a gram , 4 </a:t>
            </a:r>
            <a:r>
              <a:rPr lang="en-US" sz="1800" baseline="0" dirty="0" err="1" smtClean="0">
                <a:latin typeface="Arial" charset="0"/>
                <a:cs typeface="Arial Unicode MS" charset="0"/>
              </a:rPr>
              <a:t>peta</a:t>
            </a:r>
            <a:r>
              <a:rPr lang="en-US" sz="1800" baseline="0" dirty="0" smtClean="0">
                <a:latin typeface="Arial" charset="0"/>
                <a:cs typeface="Arial Unicode MS" charset="0"/>
              </a:rPr>
              <a:t> base pairs of </a:t>
            </a:r>
            <a:r>
              <a:rPr lang="en-US" sz="1800" baseline="0" dirty="0" err="1" smtClean="0">
                <a:latin typeface="Arial" charset="0"/>
                <a:cs typeface="Arial Unicode MS" charset="0"/>
              </a:rPr>
              <a:t>dna</a:t>
            </a:r>
            <a:r>
              <a:rPr lang="en-US" sz="1800" baseline="0" dirty="0" smtClean="0">
                <a:latin typeface="Arial" charset="0"/>
                <a:cs typeface="Arial Unicode MS" charset="0"/>
              </a:rPr>
              <a:t>. Also now we have more powerful </a:t>
            </a:r>
            <a:r>
              <a:rPr lang="en-US" sz="1800" baseline="0" dirty="0" err="1" smtClean="0">
                <a:latin typeface="Arial" charset="0"/>
                <a:cs typeface="Arial Unicode MS" charset="0"/>
              </a:rPr>
              <a:t>nextgeneratio</a:t>
            </a:r>
            <a:r>
              <a:rPr lang="en-US" sz="1800" baseline="0" dirty="0" smtClean="0">
                <a:latin typeface="Arial" charset="0"/>
                <a:cs typeface="Arial Unicode MS" charset="0"/>
              </a:rPr>
              <a:t> sequencing </a:t>
            </a:r>
            <a:r>
              <a:rPr lang="en-US" sz="1800" baseline="0" dirty="0" err="1" smtClean="0">
                <a:latin typeface="Arial" charset="0"/>
                <a:cs typeface="Arial Unicode MS" charset="0"/>
              </a:rPr>
              <a:t>technolgy</a:t>
            </a:r>
            <a:r>
              <a:rPr lang="en-US" sz="1800" baseline="0" dirty="0" smtClean="0">
                <a:latin typeface="Arial" charset="0"/>
                <a:cs typeface="Arial Unicode MS" charset="0"/>
              </a:rPr>
              <a:t>, the cost of sequencing is dropping. Like you can sequence your own genome with 1 000 </a:t>
            </a:r>
            <a:r>
              <a:rPr lang="en-US" sz="1800" baseline="0" dirty="0" err="1" smtClean="0">
                <a:latin typeface="Arial" charset="0"/>
                <a:cs typeface="Arial Unicode MS" charset="0"/>
              </a:rPr>
              <a:t>dollors</a:t>
            </a:r>
            <a:r>
              <a:rPr lang="en-US" sz="1800" baseline="0" dirty="0" smtClean="0">
                <a:latin typeface="Arial" charset="0"/>
                <a:cs typeface="Arial Unicode MS" charset="0"/>
              </a:rPr>
              <a:t>.  Finally we are facing the data deluge</a:t>
            </a:r>
          </a:p>
          <a:p>
            <a:pPr eaLnBrk="1">
              <a:lnSpc>
                <a:spcPct val="93000"/>
              </a:lnSpc>
              <a:spcBef>
                <a:spcPct val="0"/>
              </a:spcBef>
              <a:buSzPct val="45000"/>
              <a:buFont typeface="Wingdings" charset="0"/>
              <a:buChar char=""/>
            </a:pPr>
            <a:endParaRPr lang="en-US" sz="1800" dirty="0">
              <a:latin typeface="Arial" charset="0"/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we want to know the size of genomic region the reads</a:t>
            </a:r>
            <a:r>
              <a:rPr lang="en-US" baseline="0" dirty="0" smtClean="0"/>
              <a:t> in each bin cover…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we know now is the ,.. C</a:t>
            </a:r>
          </a:p>
          <a:p>
            <a:r>
              <a:rPr lang="en-US" baseline="0" dirty="0" smtClean="0"/>
              <a:t>And .. N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042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we introduce the 3</a:t>
            </a:r>
            <a:r>
              <a:rPr lang="en-US" baseline="30000" dirty="0" smtClean="0"/>
              <a:t>rd</a:t>
            </a:r>
            <a:r>
              <a:rPr lang="en-US" dirty="0" smtClean="0"/>
              <a:t> trick. </a:t>
            </a:r>
          </a:p>
          <a:p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 err="1" smtClean="0"/>
              <a:t>ther</a:t>
            </a:r>
            <a:r>
              <a:rPr lang="en-US" dirty="0" smtClean="0"/>
              <a:t> </a:t>
            </a:r>
            <a:r>
              <a:rPr lang="en-US" dirty="0" err="1" smtClean="0"/>
              <a:t>eis</a:t>
            </a:r>
            <a:r>
              <a:rPr lang="en-US" dirty="0" smtClean="0"/>
              <a:t> one read with blue color</a:t>
            </a:r>
            <a:r>
              <a:rPr lang="en-US" baseline="0" dirty="0" smtClean="0"/>
              <a:t> has a coverage like 6 covering this region</a:t>
            </a:r>
          </a:p>
          <a:p>
            <a:r>
              <a:rPr lang="en-US" baseline="0" dirty="0" smtClean="0"/>
              <a:t>There must be other 5. the same.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same for the yellow.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0280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C= 10, there</a:t>
            </a:r>
            <a:r>
              <a:rPr lang="en-US" baseline="0" dirty="0" smtClean="0"/>
              <a:t> 10 reads cover the same region. </a:t>
            </a:r>
          </a:p>
          <a:p>
            <a:r>
              <a:rPr lang="en-US" baseline="0" dirty="0" smtClean="0"/>
              <a:t>30 reads , size of the region,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964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the 3 actually? 3 what?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Here we define such unit as </a:t>
            </a:r>
            <a:r>
              <a:rPr lang="en-US" baseline="0" dirty="0" err="1" smtClean="0"/>
              <a:t>igs</a:t>
            </a:r>
            <a:r>
              <a:rPr lang="en-US" baseline="0" dirty="0" smtClean="0"/>
              <a:t>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Ther</a:t>
            </a:r>
            <a:r>
              <a:rPr lang="en-US" baseline="0" dirty="0" smtClean="0"/>
              <a:t> e3 </a:t>
            </a:r>
            <a:r>
              <a:rPr lang="en-US" baseline="0" dirty="0" err="1" smtClean="0"/>
              <a:t>igs</a:t>
            </a:r>
            <a:r>
              <a:rPr lang="en-US" baseline="0" dirty="0" smtClean="0"/>
              <a:t> covered by 30 with coverage as 10 .. The </a:t>
            </a:r>
            <a:r>
              <a:rPr lang="en-US" baseline="0" dirty="0" err="1" smtClean="0"/>
              <a:t>sme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57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Lets go</a:t>
            </a:r>
            <a:r>
              <a:rPr lang="en-US" baseline="0" dirty="0" smtClean="0"/>
              <a:t> back to he questions.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With trick 4. we can say 2 </a:t>
            </a:r>
            <a:r>
              <a:rPr lang="en-US" baseline="0" dirty="0" err="1" smtClean="0"/>
              <a:t>igs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coveraeg</a:t>
            </a:r>
            <a:r>
              <a:rPr lang="en-US" baseline="0" dirty="0" smtClean="0"/>
              <a:t>  ,2 . 1 by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7606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 same for other samples. The</a:t>
            </a:r>
            <a:r>
              <a:rPr lang="en-US" altLang="zh-CN" baseline="0" dirty="0" smtClean="0"/>
              <a:t> reads in each bin was same </a:t>
            </a:r>
            <a:r>
              <a:rPr lang="en-US" altLang="zh-CN" baseline="0" dirty="0" err="1" smtClean="0"/>
              <a:t>coveage</a:t>
            </a:r>
            <a:r>
              <a:rPr lang="en-US" altLang="zh-CN" baseline="0" dirty="0" smtClean="0"/>
              <a:t> profile, they should </a:t>
            </a:r>
            <a:r>
              <a:rPr lang="en-US" altLang="zh-CN" baseline="0" dirty="0" err="1" smtClean="0"/>
              <a:t>covera</a:t>
            </a:r>
            <a:r>
              <a:rPr lang="en-US" altLang="zh-CN" baseline="0" dirty="0" smtClean="0"/>
              <a:t> the same genomic region. The same </a:t>
            </a:r>
            <a:r>
              <a:rPr lang="en-US" altLang="zh-CN" baseline="0" dirty="0" err="1" smtClean="0"/>
              <a:t>igss</a:t>
            </a:r>
            <a:r>
              <a:rPr lang="en-US" altLang="zh-CN" baseline="0" dirty="0" smtClean="0"/>
              <a:t>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So </a:t>
            </a:r>
            <a:r>
              <a:rPr lang="en-US" altLang="zh-CN" baseline="0" dirty="0" err="1" smtClean="0"/>
              <a:t>thes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igs</a:t>
            </a:r>
            <a:r>
              <a:rPr lang="en-US" altLang="zh-CN" baseline="0" dirty="0" smtClean="0"/>
              <a:t> are shared by the samples. </a:t>
            </a:r>
          </a:p>
          <a:p>
            <a:r>
              <a:rPr lang="en-US" altLang="zh-CN" baseline="0" dirty="0" smtClean="0"/>
              <a:t>And we can get the abundance of these </a:t>
            </a:r>
            <a:r>
              <a:rPr lang="en-US" altLang="zh-CN" baseline="0" dirty="0" err="1" smtClean="0"/>
              <a:t>igss</a:t>
            </a:r>
            <a:r>
              <a:rPr lang="en-US" altLang="zh-CN" baseline="0" dirty="0" smtClean="0"/>
              <a:t>.</a:t>
            </a:r>
          </a:p>
          <a:p>
            <a:r>
              <a:rPr lang="en-US" altLang="zh-CN" baseline="0" dirty="0" smtClean="0"/>
              <a:t>So now we have the .. By table. </a:t>
            </a:r>
            <a:endParaRPr lang="en-US" altLang="zh-CN" dirty="0" smtClean="0"/>
          </a:p>
          <a:p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With this 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1984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we have </a:t>
            </a:r>
            <a:r>
              <a:rPr lang="en-US" dirty="0" err="1" smtClean="0"/>
              <a:t>igs</a:t>
            </a:r>
            <a:r>
              <a:rPr lang="en-US" dirty="0" smtClean="0"/>
              <a:t> and we find</a:t>
            </a:r>
            <a:r>
              <a:rPr lang="en-US" baseline="0" dirty="0" smtClean="0"/>
              <a:t> the short cut, and do diversity </a:t>
            </a:r>
            <a:r>
              <a:rPr lang="en-US" baseline="0" dirty="0" err="1" smtClean="0"/>
              <a:t>anslsyis</a:t>
            </a:r>
            <a:r>
              <a:rPr lang="en-US" baseline="0" dirty="0" smtClean="0"/>
              <a:t>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can measure diversity </a:t>
            </a:r>
            <a:r>
              <a:rPr lang="en-US" baseline="0" dirty="0" err="1" smtClean="0"/>
              <a:t>basedon</a:t>
            </a:r>
            <a:r>
              <a:rPr lang="en-US" baseline="0" dirty="0" smtClean="0"/>
              <a:t> the by tables. Finally.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770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what is </a:t>
            </a:r>
            <a:r>
              <a:rPr lang="en-US" dirty="0" err="1" smtClean="0"/>
              <a:t>igs</a:t>
            </a:r>
            <a:r>
              <a:rPr lang="en-US" dirty="0" smtClean="0"/>
              <a:t> actually</a:t>
            </a:r>
            <a:r>
              <a:rPr lang="en-US" baseline="0" dirty="0" smtClean="0"/>
              <a:t> then?</a:t>
            </a:r>
          </a:p>
          <a:p>
            <a:endParaRPr lang="en-US" baseline="0" dirty="0" smtClean="0"/>
          </a:p>
          <a:p>
            <a:r>
              <a:rPr lang="en-US" baseline="0" dirty="0" smtClean="0"/>
              <a:t>Actually they are the ….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Then </a:t>
            </a:r>
            <a:r>
              <a:rPr lang="en-US" baseline="0" dirty="0" err="1" smtClean="0"/>
              <a:t>rpresented</a:t>
            </a:r>
            <a:r>
              <a:rPr lang="en-US" baseline="0" dirty="0" smtClean="0"/>
              <a:t> , the more .. The more..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Also if we can estimate the number of </a:t>
            </a:r>
            <a:r>
              <a:rPr lang="en-US" baseline="0" dirty="0" err="1" smtClean="0"/>
              <a:t>igs</a:t>
            </a:r>
            <a:r>
              <a:rPr lang="en-US" baseline="0" dirty="0" smtClean="0"/>
              <a:t> we can also estimate the .. Genome.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013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 we test the </a:t>
            </a:r>
            <a:r>
              <a:rPr lang="en-US" dirty="0" err="1" smtClean="0"/>
              <a:t>igs</a:t>
            </a:r>
            <a:r>
              <a:rPr lang="en-US" dirty="0" smtClean="0"/>
              <a:t> me…</a:t>
            </a:r>
          </a:p>
          <a:p>
            <a:endParaRPr lang="en-US" dirty="0" smtClean="0"/>
          </a:p>
          <a:p>
            <a:r>
              <a:rPr lang="en-US" dirty="0" smtClean="0"/>
              <a:t>On to see how 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5318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we simulate</a:t>
            </a:r>
            <a:r>
              <a:rPr lang="en-US" baseline="0" dirty="0" smtClean="0"/>
              <a:t> the  6samples with </a:t>
            </a:r>
            <a:r>
              <a:rPr lang="en-US" baseline="0" dirty="0" err="1" smtClean="0"/>
              <a:t>difeent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specis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compositoin</a:t>
            </a:r>
            <a:r>
              <a:rPr lang="en-US" baseline="0" dirty="0" smtClean="0"/>
              <a:t> . We simulated reads with same sequencing depth, and no errors.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Using </a:t>
            </a:r>
            <a:r>
              <a:rPr lang="en-US" baseline="0" dirty="0" err="1" smtClean="0"/>
              <a:t>igs</a:t>
            </a:r>
            <a:r>
              <a:rPr lang="en-US" baseline="0" dirty="0" smtClean="0"/>
              <a:t> method, we can estimate the </a:t>
            </a:r>
            <a:r>
              <a:rPr lang="en-US" baseline="0" dirty="0" err="1" smtClean="0"/>
              <a:t>metagenome</a:t>
            </a:r>
            <a:r>
              <a:rPr lang="en-US" baseline="0" dirty="0" smtClean="0"/>
              <a:t> size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6 </a:t>
            </a:r>
          </a:p>
          <a:p>
            <a:endParaRPr lang="en-US" baseline="0" dirty="0" smtClean="0"/>
          </a:p>
          <a:p>
            <a:r>
              <a:rPr lang="en-US" dirty="0" smtClean="0"/>
              <a:t>Got </a:t>
            </a:r>
            <a:r>
              <a:rPr lang="en-US" dirty="0" err="1" smtClean="0"/>
              <a:t>igs</a:t>
            </a:r>
            <a:r>
              <a:rPr lang="en-US" baseline="0" dirty="0" smtClean="0"/>
              <a:t> and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00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C823752-31A4-864A-9CAB-82CE0CE0235F}" type="slidenum">
              <a:rPr lang="en-US"/>
              <a:pPr/>
              <a:t>5</a:t>
            </a:fld>
            <a:endParaRPr lang="en-US"/>
          </a:p>
        </p:txBody>
      </p:sp>
      <p:sp>
        <p:nvSpPr>
          <p:cNvPr id="286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86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30" rIns="0" bIns="0"/>
          <a:lstStyle>
            <a:lvl1pPr marL="431800" indent="-43021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431800" marR="0" indent="-430213" algn="l" defTabSz="457200" rtl="0" eaLnBrk="1" fontAlgn="auto" latinLnBrk="0" hangingPunct="1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buClrTx/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/>
            </a:pPr>
            <a:r>
              <a:rPr lang="en-US" sz="1800" baseline="0" dirty="0" smtClean="0">
                <a:latin typeface="Arial" charset="0"/>
                <a:cs typeface="Arial Unicode MS" charset="0"/>
              </a:rPr>
              <a:t>. It will not only flood your laptop, </a:t>
            </a:r>
            <a:endParaRPr lang="en-US" sz="1800" dirty="0">
              <a:latin typeface="Arial" charset="0"/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117999"/>
              </a:lnSpc>
              <a:defRPr sz="1800"/>
            </a:pPr>
            <a:r>
              <a:rPr lang="en-US" sz="2200" dirty="0" smtClean="0"/>
              <a:t>To</a:t>
            </a:r>
            <a:r>
              <a:rPr lang="en-US" sz="2200" baseline="0" dirty="0" smtClean="0"/>
              <a:t> evaluate the accuracy of beta diversity </a:t>
            </a:r>
            <a:r>
              <a:rPr lang="en-US" sz="2200" baseline="0" dirty="0" err="1" smtClean="0"/>
              <a:t>analysis.firstly</a:t>
            </a:r>
            <a:r>
              <a:rPr lang="en-US" sz="2200" baseline="0" dirty="0" smtClean="0"/>
              <a:t> we </a:t>
            </a:r>
            <a:r>
              <a:rPr lang="en-US" sz="2200" baseline="0" dirty="0" err="1" smtClean="0"/>
              <a:t>calcuate</a:t>
            </a:r>
            <a:r>
              <a:rPr lang="en-US" sz="2200" baseline="0" dirty="0" smtClean="0"/>
              <a:t> the </a:t>
            </a:r>
            <a:r>
              <a:rPr lang="en-US" sz="2200" baseline="0" dirty="0" err="1" smtClean="0"/>
              <a:t>dissimialrt</a:t>
            </a:r>
            <a:r>
              <a:rPr lang="en-US" sz="2200" baseline="0" dirty="0" smtClean="0"/>
              <a:t> matrix from the known species </a:t>
            </a:r>
            <a:r>
              <a:rPr lang="en-US" sz="2200" baseline="0" dirty="0" err="1" smtClean="0"/>
              <a:t>compositon</a:t>
            </a:r>
            <a:r>
              <a:rPr lang="en-US" sz="2200" baseline="0" dirty="0" smtClean="0"/>
              <a:t>, since we know the truth. </a:t>
            </a:r>
          </a:p>
          <a:p>
            <a:pPr lvl="0">
              <a:lnSpc>
                <a:spcPct val="117999"/>
              </a:lnSpc>
              <a:defRPr sz="1800"/>
            </a:pPr>
            <a:endParaRPr lang="en-US" sz="2200" baseline="0" dirty="0" smtClean="0"/>
          </a:p>
          <a:p>
            <a:pPr lvl="0">
              <a:lnSpc>
                <a:spcPct val="117999"/>
              </a:lnSpc>
              <a:defRPr sz="1800"/>
            </a:pPr>
            <a:r>
              <a:rPr lang="en-US" sz="2200" baseline="0" dirty="0" err="1" smtClean="0"/>
              <a:t>Braycurtis</a:t>
            </a:r>
            <a:r>
              <a:rPr lang="en-US" sz="2200" baseline="0" dirty="0" smtClean="0"/>
              <a:t> metric, share 50 % of the contents. </a:t>
            </a:r>
          </a:p>
          <a:p>
            <a:pPr lvl="0">
              <a:lnSpc>
                <a:spcPct val="117999"/>
              </a:lnSpc>
              <a:defRPr sz="1800"/>
            </a:pPr>
            <a:r>
              <a:rPr lang="en-US" sz="2200" baseline="0" dirty="0" smtClean="0"/>
              <a:t>We also use the </a:t>
            </a:r>
            <a:r>
              <a:rPr lang="en-US" sz="2200" baseline="0" dirty="0" err="1" smtClean="0"/>
              <a:t>igs</a:t>
            </a:r>
            <a:r>
              <a:rPr lang="en-US" sz="2200" baseline="0" dirty="0" smtClean="0"/>
              <a:t> method </a:t>
            </a:r>
            <a:r>
              <a:rPr lang="en-US" sz="2200" baseline="0" dirty="0" err="1" smtClean="0"/>
              <a:t>ot</a:t>
            </a:r>
            <a:r>
              <a:rPr lang="en-US" sz="2200" baseline="0" dirty="0" smtClean="0"/>
              <a:t> </a:t>
            </a:r>
            <a:r>
              <a:rPr lang="en-US" sz="2200" baseline="0" dirty="0" err="1" smtClean="0"/>
              <a:t>clcuate</a:t>
            </a:r>
            <a:r>
              <a:rPr lang="en-US" sz="2200" baseline="0" dirty="0" smtClean="0"/>
              <a:t> </a:t>
            </a:r>
            <a:r>
              <a:rPr lang="en-US" sz="2200" baseline="0" dirty="0" err="1" smtClean="0"/>
              <a:t>tmatrix</a:t>
            </a:r>
            <a:r>
              <a:rPr lang="en-US" sz="2200" baseline="0" dirty="0" smtClean="0"/>
              <a:t>, from </a:t>
            </a:r>
            <a:r>
              <a:rPr lang="en-US" sz="2200" baseline="0" dirty="0" err="1" smtClean="0"/>
              <a:t>igs</a:t>
            </a:r>
            <a:r>
              <a:rPr lang="en-US" sz="2200" baseline="0" dirty="0" smtClean="0"/>
              <a:t> by </a:t>
            </a:r>
            <a:r>
              <a:rPr lang="en-US" sz="2200" baseline="0" dirty="0" err="1" smtClean="0"/>
              <a:t>table.s</a:t>
            </a:r>
            <a:endParaRPr lang="en-US" sz="2200" baseline="0" dirty="0" smtClean="0"/>
          </a:p>
          <a:p>
            <a:pPr lvl="0">
              <a:lnSpc>
                <a:spcPct val="117999"/>
              </a:lnSpc>
              <a:defRPr sz="1800"/>
            </a:pPr>
            <a:endParaRPr lang="en-US" sz="2200" baseline="0" dirty="0" smtClean="0"/>
          </a:p>
          <a:p>
            <a:pPr lvl="0">
              <a:lnSpc>
                <a:spcPct val="117999"/>
              </a:lnSpc>
              <a:defRPr sz="1800"/>
            </a:pPr>
            <a:r>
              <a:rPr lang="en-US" sz="2200" baseline="0" dirty="0" smtClean="0"/>
              <a:t>Now we have two matrix. We can us mantel to test how similar they are . Closer to 1 means they reflect the same relationship between .</a:t>
            </a:r>
          </a:p>
          <a:p>
            <a:pPr lvl="0">
              <a:lnSpc>
                <a:spcPct val="117999"/>
              </a:lnSpc>
              <a:defRPr sz="1800"/>
            </a:pPr>
            <a:r>
              <a:rPr lang="en-US" sz="2200" baseline="0" dirty="0" smtClean="0"/>
              <a:t>So </a:t>
            </a:r>
            <a:r>
              <a:rPr lang="en-US" sz="2200" baseline="0" dirty="0" err="1" smtClean="0"/>
              <a:t>igs</a:t>
            </a:r>
            <a:r>
              <a:rPr lang="en-US" sz="2200" baseline="0" dirty="0" smtClean="0"/>
              <a:t> method </a:t>
            </a:r>
            <a:r>
              <a:rPr lang="en-US" sz="2200" baseline="0" dirty="0" err="1" smtClean="0"/>
              <a:t>ccna</a:t>
            </a:r>
            <a:r>
              <a:rPr lang="en-US" sz="2200" baseline="0" dirty="0" smtClean="0"/>
              <a:t> give matrix that reflect the </a:t>
            </a:r>
            <a:r>
              <a:rPr lang="en-US" sz="2200" baseline="0" dirty="0" err="1" smtClean="0"/>
              <a:t>tru</a:t>
            </a:r>
            <a:r>
              <a:rPr lang="en-US" sz="2200" baseline="0" dirty="0" smtClean="0"/>
              <a:t> ..</a:t>
            </a:r>
          </a:p>
          <a:p>
            <a:pPr lvl="0">
              <a:lnSpc>
                <a:spcPct val="117999"/>
              </a:lnSpc>
              <a:defRPr sz="1800"/>
            </a:pPr>
            <a:endParaRPr lang="en-US" sz="2200" baseline="0" dirty="0" smtClean="0"/>
          </a:p>
          <a:p>
            <a:pPr lvl="0">
              <a:lnSpc>
                <a:spcPct val="117999"/>
              </a:lnSpc>
              <a:defRPr sz="1800"/>
            </a:pPr>
            <a:endParaRPr sz="2200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matrix , we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ordina</a:t>
            </a:r>
            <a:r>
              <a:rPr lang="en-US" baseline="0" dirty="0" smtClean="0"/>
              <a:t> see the </a:t>
            </a:r>
            <a:r>
              <a:rPr lang="en-US" baseline="0" dirty="0" err="1" smtClean="0"/>
              <a:t>elfelct</a:t>
            </a:r>
            <a:r>
              <a:rPr lang="en-US" baseline="0" dirty="0" smtClean="0"/>
              <a:t> the </a:t>
            </a:r>
            <a:r>
              <a:rPr lang="en-US" baseline="0" dirty="0" err="1" smtClean="0"/>
              <a:t>trure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relaitonshp</a:t>
            </a:r>
            <a:r>
              <a:rPr lang="en-US" baseline="0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140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 we check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theinfluence</a:t>
            </a:r>
            <a:r>
              <a:rPr lang="en-US" baseline="0" dirty="0" smtClean="0"/>
              <a:t> of . </a:t>
            </a:r>
          </a:p>
          <a:p>
            <a:r>
              <a:rPr lang="en-US" baseline="0" dirty="0" smtClean="0"/>
              <a:t>It is not surprising. With higher overage. , more accurate. </a:t>
            </a:r>
          </a:p>
          <a:p>
            <a:r>
              <a:rPr lang="en-US" baseline="0" dirty="0" smtClean="0"/>
              <a:t>And with error, </a:t>
            </a:r>
            <a:r>
              <a:rPr lang="en-US" baseline="0" dirty="0" err="1" smtClean="0"/>
              <a:t>esitated</a:t>
            </a:r>
            <a:r>
              <a:rPr lang="en-US" baseline="0" dirty="0" smtClean="0"/>
              <a:t> is larger than real size. </a:t>
            </a:r>
            <a:r>
              <a:rPr lang="en-US" baseline="0" dirty="0" err="1" smtClean="0"/>
              <a:t>Proba</a:t>
            </a:r>
            <a:r>
              <a:rPr lang="en-US" baseline="0" dirty="0" smtClean="0"/>
              <a:t> due </a:t>
            </a:r>
            <a:r>
              <a:rPr lang="en-US" baseline="0" dirty="0" err="1" smtClean="0"/>
              <a:t>terrorous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kmers</a:t>
            </a:r>
            <a:r>
              <a:rPr lang="en-US" baseline="0" dirty="0" smtClean="0"/>
              <a:t>.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But </a:t>
            </a:r>
            <a:r>
              <a:rPr lang="en-US" baseline="0" dirty="0" err="1" smtClean="0"/>
              <a:t>th</a:t>
            </a:r>
            <a:r>
              <a:rPr lang="en-US" baseline="0" dirty="0" smtClean="0"/>
              <a:t> relationship is </a:t>
            </a:r>
            <a:r>
              <a:rPr lang="en-US" baseline="0" dirty="0" err="1" smtClean="0"/>
              <a:t>corect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enven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thosu</a:t>
            </a:r>
            <a:r>
              <a:rPr lang="en-US" baseline="0" dirty="0" smtClean="0"/>
              <a:t> absolute not accurate.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4517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Beta, </a:t>
            </a:r>
            <a:r>
              <a:rPr lang="en-US" dirty="0" err="1" smtClean="0"/>
              <a:t>thisis</a:t>
            </a:r>
            <a:r>
              <a:rPr lang="en-US" dirty="0" smtClean="0"/>
              <a:t> nice, less prone. To</a:t>
            </a:r>
          </a:p>
          <a:p>
            <a:endParaRPr lang="en-US" dirty="0" smtClean="0"/>
          </a:p>
          <a:p>
            <a:r>
              <a:rPr lang="en-US" dirty="0" smtClean="0"/>
              <a:t>It</a:t>
            </a:r>
            <a:r>
              <a:rPr lang="en-US" baseline="0" dirty="0" smtClean="0"/>
              <a:t> is more </a:t>
            </a:r>
            <a:r>
              <a:rPr lang="en-US" baseline="0" dirty="0" err="1" smtClean="0"/>
              <a:t>dififcult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easita</a:t>
            </a:r>
            <a:r>
              <a:rPr lang="en-US" baseline="0" dirty="0" smtClean="0"/>
              <a:t> richness than comparison.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Like library </a:t>
            </a:r>
            <a:r>
              <a:rPr lang="en-US" baseline="0" dirty="0" err="1" smtClean="0"/>
              <a:t>fchinaese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msu</a:t>
            </a:r>
            <a:r>
              <a:rPr lang="en-US" baseline="0" dirty="0" smtClean="0"/>
              <a:t> library. </a:t>
            </a:r>
          </a:p>
          <a:p>
            <a:r>
              <a:rPr lang="en-US" baseline="0" dirty="0" smtClean="0"/>
              <a:t>We don’t need to see many </a:t>
            </a:r>
            <a:r>
              <a:rPr lang="en-US" baseline="0" dirty="0" err="1" smtClean="0"/>
              <a:t>shrredde</a:t>
            </a:r>
            <a:r>
              <a:rPr lang="en-US" baseline="0" dirty="0" smtClean="0"/>
              <a:t> pages. </a:t>
            </a:r>
          </a:p>
          <a:p>
            <a:r>
              <a:rPr lang="en-US" baseline="0" dirty="0" smtClean="0"/>
              <a:t>This is related to the </a:t>
            </a:r>
            <a:r>
              <a:rPr lang="en-US" baseline="0" dirty="0" err="1" smtClean="0"/>
              <a:t>simialrty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bewte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More </a:t>
            </a:r>
            <a:r>
              <a:rPr lang="en-US" baseline="0" dirty="0" err="1" smtClean="0"/>
              <a:t>simialr</a:t>
            </a:r>
            <a:r>
              <a:rPr lang="en-US" baseline="0" dirty="0" smtClean="0"/>
              <a:t>, need higher resolution, higher coverage. To see the trivial </a:t>
            </a:r>
            <a:r>
              <a:rPr lang="en-US" baseline="0" dirty="0" err="1" smtClean="0"/>
              <a:t>differnce</a:t>
            </a:r>
            <a:r>
              <a:rPr lang="en-US" baseline="0" dirty="0" smtClean="0"/>
              <a:t>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we can not see . We may need more data , more coverage.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if we can see the difference. Should be reliable.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57121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 we test on two real </a:t>
            </a:r>
            <a:r>
              <a:rPr lang="en-US" dirty="0" err="1" smtClean="0"/>
              <a:t>metagenome</a:t>
            </a:r>
            <a:r>
              <a:rPr lang="en-US" dirty="0" smtClean="0"/>
              <a:t> dataset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19574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Reasl</a:t>
            </a:r>
            <a:r>
              <a:rPr lang="en-US" dirty="0" smtClean="0"/>
              <a:t> data et, the sea</a:t>
            </a:r>
            <a:r>
              <a:rPr lang="en-US" baseline="0" dirty="0" smtClean="0"/>
              <a:t> water got sampled in </a:t>
            </a:r>
            <a:r>
              <a:rPr lang="en-US" baseline="0" dirty="0" err="1" smtClean="0"/>
              <a:t>diffenrelnt</a:t>
            </a:r>
            <a:r>
              <a:rPr lang="en-US" baseline="0" dirty="0" smtClean="0"/>
              <a:t> locations. Got sequenced. Got </a:t>
            </a:r>
            <a:r>
              <a:rPr lang="en-US" baseline="0" dirty="0" err="1" smtClean="0"/>
              <a:t>ther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eaed</a:t>
            </a:r>
            <a:r>
              <a:rPr lang="en-US" baseline="0" dirty="0" smtClean="0"/>
              <a:t> with </a:t>
            </a:r>
          </a:p>
          <a:p>
            <a:r>
              <a:rPr lang="en-US" baseline="0" dirty="0" smtClean="0"/>
              <a:t>Using </a:t>
            </a:r>
            <a:r>
              <a:rPr lang="en-US" baseline="0" dirty="0" err="1" smtClean="0"/>
              <a:t>igs</a:t>
            </a:r>
            <a:r>
              <a:rPr lang="en-US" baseline="0" dirty="0" smtClean="0"/>
              <a:t> methods.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Longer reads. older sequencing tech. 2007.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This is older, with longer reads, smaller datasets.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1714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Clustered by the locations.</a:t>
            </a:r>
            <a:r>
              <a:rPr lang="en-US" baseline="0" dirty="0" smtClean="0"/>
              <a:t> We can see the </a:t>
            </a:r>
            <a:r>
              <a:rPr lang="en-US" baseline="0" dirty="0" err="1" smtClean="0"/>
              <a:t>temprerate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tropocial</a:t>
            </a:r>
            <a:r>
              <a:rPr lang="en-US" baseline="0" dirty="0" smtClean="0"/>
              <a:t> are </a:t>
            </a:r>
            <a:r>
              <a:rPr lang="en-US" baseline="0" dirty="0" err="1" smtClean="0"/>
              <a:t>seperated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succeffuly</a:t>
            </a:r>
            <a:r>
              <a:rPr lang="en-US" baseline="0" dirty="0" smtClean="0"/>
              <a:t>. </a:t>
            </a:r>
          </a:p>
          <a:p>
            <a:r>
              <a:rPr lang="en-US" baseline="0" dirty="0" err="1" smtClean="0"/>
              <a:t>Actaul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yif</a:t>
            </a:r>
            <a:r>
              <a:rPr lang="en-US" baseline="0" dirty="0" smtClean="0"/>
              <a:t> we check the cluster got by the </a:t>
            </a:r>
            <a:r>
              <a:rPr lang="en-US" baseline="0" dirty="0" err="1" smtClean="0"/>
              <a:t>authours</a:t>
            </a:r>
            <a:r>
              <a:rPr lang="en-US" baseline="0" dirty="0" smtClean="0"/>
              <a:t>, 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One sample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clusteredinto</a:t>
            </a:r>
            <a:r>
              <a:rPr lang="en-US" baseline="0" dirty="0" smtClean="0"/>
              <a:t> wrong branch, but in our result, </a:t>
            </a:r>
            <a:r>
              <a:rPr lang="en-US" baseline="0" dirty="0" err="1" smtClean="0"/>
              <a:t>ti</a:t>
            </a:r>
            <a:r>
              <a:rPr lang="en-US" baseline="0" dirty="0" smtClean="0"/>
              <a:t>  correct.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location temperature,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afect</a:t>
            </a:r>
            <a:r>
              <a:rPr lang="en-US" baseline="0" dirty="0" smtClean="0"/>
              <a:t> the </a:t>
            </a:r>
            <a:r>
              <a:rPr lang="en-US" baseline="0" dirty="0" err="1" smtClean="0"/>
              <a:t>compositon</a:t>
            </a:r>
            <a:r>
              <a:rPr lang="en-US" baseline="0" dirty="0" smtClean="0"/>
              <a:t> of microbial organisms.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137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75" name="Shape 1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17999"/>
              </a:lnSpc>
            </a:lvl1pPr>
          </a:lstStyle>
          <a:p>
            <a:pPr lvl="0">
              <a:defRPr sz="1800"/>
            </a:pPr>
            <a:r>
              <a:rPr lang="en-US" sz="2200" dirty="0" smtClean="0"/>
              <a:t>Tropical has</a:t>
            </a:r>
            <a:r>
              <a:rPr lang="en-US" sz="2200" baseline="0" dirty="0" smtClean="0"/>
              <a:t> higher richness. </a:t>
            </a:r>
            <a:r>
              <a:rPr lang="en-US" sz="2200" baseline="0" dirty="0" err="1" smtClean="0"/>
              <a:t>Rlated</a:t>
            </a:r>
            <a:r>
              <a:rPr lang="en-US" sz="2200" baseline="0" dirty="0" smtClean="0"/>
              <a:t> to the nutrition. </a:t>
            </a:r>
          </a:p>
          <a:p>
            <a:pPr lvl="0">
              <a:defRPr sz="1800"/>
            </a:pPr>
            <a:endParaRPr lang="en-US" sz="2200" baseline="0" dirty="0" smtClean="0"/>
          </a:p>
          <a:p>
            <a:pPr lvl="0">
              <a:defRPr sz="1800"/>
            </a:pPr>
            <a:r>
              <a:rPr lang="en-US" sz="2200" baseline="0" dirty="0" smtClean="0"/>
              <a:t>This is not discussed </a:t>
            </a:r>
            <a:r>
              <a:rPr lang="en-US" sz="2200" baseline="0" dirty="0" err="1" smtClean="0"/>
              <a:t>explictly</a:t>
            </a:r>
            <a:r>
              <a:rPr lang="en-US" sz="2200" baseline="0" dirty="0" smtClean="0"/>
              <a:t> in the original paper. This makes </a:t>
            </a:r>
            <a:r>
              <a:rPr lang="en-US" sz="2200" baseline="0" dirty="0" err="1" smtClean="0"/>
              <a:t>sens.e</a:t>
            </a:r>
            <a:r>
              <a:rPr lang="en-US" sz="2200" baseline="0" dirty="0" smtClean="0"/>
              <a:t> </a:t>
            </a:r>
          </a:p>
          <a:p>
            <a:pPr lvl="0">
              <a:defRPr sz="1800"/>
            </a:pPr>
            <a:endParaRPr lang="en-US" sz="2200" baseline="0" dirty="0" smtClean="0"/>
          </a:p>
          <a:p>
            <a:pPr lvl="0">
              <a:defRPr sz="1800"/>
            </a:pPr>
            <a:endParaRPr sz="2200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Amazon rainforest is the Earth’s largest reservoir of plant and animal diversity, and it has been subjected to especially high rates of land use change, primarily to cattle pasture.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goal of this study is to understand the effect of agriculture practice (conversion of forest to pasture) on microbial community.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4982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be </a:t>
            </a:r>
            <a:r>
              <a:rPr lang="en-US" dirty="0" err="1" smtClean="0"/>
              <a:t>seperated</a:t>
            </a:r>
            <a:r>
              <a:rPr lang="en-US" dirty="0" smtClean="0"/>
              <a:t> by treatment. </a:t>
            </a:r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Our results show that bacterial community composition was significantly altered by the forest-to-pasture conversion.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Prairie smaller beta diversity than</a:t>
            </a:r>
            <a:r>
              <a:rPr lang="en-US" baseline="0" dirty="0" smtClean="0"/>
              <a:t> forest.    Cultivation will influence the composition a lot.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70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C823752-31A4-864A-9CAB-82CE0CE0235F}" type="slidenum">
              <a:rPr lang="en-US"/>
              <a:pPr/>
              <a:t>6</a:t>
            </a:fld>
            <a:endParaRPr lang="en-US"/>
          </a:p>
        </p:txBody>
      </p:sp>
      <p:sp>
        <p:nvSpPr>
          <p:cNvPr id="286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86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30" rIns="0" bIns="0"/>
          <a:lstStyle>
            <a:lvl1pPr marL="431800" indent="-43021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93749" indent="-192324">
              <a:lnSpc>
                <a:spcPct val="93000"/>
              </a:lnSpc>
              <a:spcBef>
                <a:spcPct val="0"/>
              </a:spcBef>
            </a:pPr>
            <a:r>
              <a:rPr lang="en-US" sz="1800" dirty="0" smtClean="0">
                <a:latin typeface="Arial" charset="0"/>
                <a:cs typeface="Arial Unicode MS" charset="0"/>
              </a:rPr>
              <a:t>But also super computer. </a:t>
            </a:r>
            <a:r>
              <a:rPr lang="en-US" sz="1800" baseline="0" dirty="0" smtClean="0">
                <a:latin typeface="Arial" charset="0"/>
                <a:cs typeface="Arial Unicode MS" charset="0"/>
              </a:rPr>
              <a:t> </a:t>
            </a:r>
            <a:endParaRPr lang="en-US" sz="1800" dirty="0">
              <a:latin typeface="Arial" charset="0"/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</a:t>
            </a:r>
            <a:r>
              <a:rPr lang="en-US" baseline="0" dirty="0" smtClean="0"/>
              <a:t> at the clustering, distance got from the </a:t>
            </a:r>
            <a:r>
              <a:rPr lang="en-US" baseline="0" dirty="0" err="1" smtClean="0"/>
              <a:t>igs</a:t>
            </a:r>
            <a:r>
              <a:rPr lang="en-US" baseline="0" dirty="0" smtClean="0"/>
              <a:t> method correlates with the distance between sampling location pretty good.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66521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Previous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analys</a:t>
            </a:r>
            <a:r>
              <a:rPr lang="en-US" baseline="0" dirty="0" smtClean="0"/>
              <a:t> are </a:t>
            </a:r>
            <a:r>
              <a:rPr lang="en-US" baseline="0" dirty="0" err="1" smtClean="0"/>
              <a:t>perfromed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sabsampels</a:t>
            </a:r>
            <a:r>
              <a:rPr lang="en-US" baseline="0" dirty="0" smtClean="0"/>
              <a:t> with 8m reads, a small proportion we can see the </a:t>
            </a:r>
            <a:r>
              <a:rPr lang="en-US" baseline="0" dirty="0" err="1" smtClean="0"/>
              <a:t>differene</a:t>
            </a:r>
            <a:r>
              <a:rPr lang="en-US" baseline="0" dirty="0" smtClean="0"/>
              <a:t>, </a:t>
            </a:r>
          </a:p>
          <a:p>
            <a:r>
              <a:rPr lang="en-US" baseline="0" dirty="0" smtClean="0"/>
              <a:t>We have shown using simulated data, beta more reliable, less prone to ..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Now we use the real </a:t>
            </a:r>
            <a:r>
              <a:rPr lang="en-US" baseline="0" dirty="0" err="1" smtClean="0"/>
              <a:t>ata</a:t>
            </a:r>
            <a:r>
              <a:rPr lang="en-US" baseline="0" dirty="0" smtClean="0"/>
              <a:t> set to check again. </a:t>
            </a:r>
          </a:p>
          <a:p>
            <a:r>
              <a:rPr lang="en-US" baseline="0" dirty="0" smtClean="0"/>
              <a:t>So we use </a:t>
            </a:r>
            <a:r>
              <a:rPr lang="en-US" baseline="0" dirty="0" err="1" smtClean="0"/>
              <a:t>threee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diffeent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subsampels</a:t>
            </a:r>
            <a:r>
              <a:rPr lang="en-US" baseline="0" dirty="0" smtClean="0"/>
              <a:t> with 2m reads, and 4milions</a:t>
            </a:r>
          </a:p>
          <a:p>
            <a:r>
              <a:rPr lang="en-US" baseline="0" dirty="0" smtClean="0"/>
              <a:t>Calculate the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44061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Prairie</a:t>
            </a:r>
            <a:r>
              <a:rPr lang="en-US" baseline="0" dirty="0" smtClean="0"/>
              <a:t> have higher richness ,diversity </a:t>
            </a:r>
            <a:r>
              <a:rPr lang="en-US" baseline="0" dirty="0" err="1" smtClean="0"/>
              <a:t>ahn</a:t>
            </a:r>
            <a:r>
              <a:rPr lang="en-US" baseline="0" dirty="0" smtClean="0"/>
              <a:t> forest. 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All these</a:t>
            </a:r>
            <a:r>
              <a:rPr lang="en-US" baseline="0" dirty="0" smtClean="0"/>
              <a:t> results are consistent to the result acquired by the </a:t>
            </a:r>
            <a:r>
              <a:rPr lang="en-US" baseline="0" dirty="0" err="1" smtClean="0"/>
              <a:t>auhoter</a:t>
            </a:r>
            <a:r>
              <a:rPr lang="en-US" baseline="0" dirty="0" smtClean="0"/>
              <a:t> of the project using traditional method, </a:t>
            </a:r>
            <a:r>
              <a:rPr lang="en-US" baseline="0" dirty="0" err="1" smtClean="0"/>
              <a:t>invlinvg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assemlby</a:t>
            </a:r>
            <a:r>
              <a:rPr lang="en-US" baseline="0" dirty="0" smtClean="0"/>
              <a:t>, annotation.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53152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Besides</a:t>
            </a:r>
            <a:r>
              <a:rPr lang="zh-CN" altLang="en-US" dirty="0" smtClean="0"/>
              <a:t>，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kmer</a:t>
            </a:r>
            <a:r>
              <a:rPr lang="en-US" altLang="zh-CN" baseline="0" dirty="0" smtClean="0"/>
              <a:t> counting </a:t>
            </a:r>
            <a:r>
              <a:rPr lang="en-US" altLang="zh-CN" baseline="0" dirty="0" err="1" smtClean="0"/>
              <a:t>approache</a:t>
            </a:r>
            <a:r>
              <a:rPr lang="en-US" altLang="zh-CN" baseline="0" dirty="0" smtClean="0"/>
              <a:t> and </a:t>
            </a:r>
            <a:r>
              <a:rPr lang="en-US" altLang="zh-CN" baseline="0" dirty="0" err="1" smtClean="0"/>
              <a:t>Igs</a:t>
            </a:r>
            <a:r>
              <a:rPr lang="en-US" altLang="zh-CN" baseline="0" dirty="0" smtClean="0"/>
              <a:t> based diversity analysis approach, I have also worked some other projects, just don</a:t>
            </a:r>
            <a:r>
              <a:rPr lang="fr-FR" altLang="zh-CN" baseline="0" dirty="0" smtClean="0"/>
              <a:t>’</a:t>
            </a:r>
            <a:r>
              <a:rPr lang="en-US" altLang="zh-CN" baseline="0" dirty="0" smtClean="0"/>
              <a:t>t have time today for them. they are all related to diversity analysis in some way.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86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,</a:t>
            </a:r>
            <a:r>
              <a:rPr lang="en-US" baseline="0" dirty="0" smtClean="0"/>
              <a:t> this is a example of a soil </a:t>
            </a:r>
            <a:r>
              <a:rPr lang="en-US" baseline="0" dirty="0" err="1" smtClean="0"/>
              <a:t>metagenomic</a:t>
            </a:r>
            <a:r>
              <a:rPr lang="en-US" baseline="0" dirty="0" smtClean="0"/>
              <a:t> data sets. </a:t>
            </a:r>
          </a:p>
          <a:p>
            <a:r>
              <a:rPr lang="en-US" baseline="0" dirty="0" smtClean="0"/>
              <a:t>The total size of compressed </a:t>
            </a:r>
            <a:r>
              <a:rPr lang="en-US" baseline="0" dirty="0" err="1" smtClean="0"/>
              <a:t>fasta</a:t>
            </a:r>
            <a:r>
              <a:rPr lang="en-US" baseline="0" dirty="0" smtClean="0"/>
              <a:t> file of </a:t>
            </a:r>
            <a:r>
              <a:rPr lang="en-US" baseline="0" dirty="0" err="1" smtClean="0"/>
              <a:t>htes</a:t>
            </a:r>
            <a:r>
              <a:rPr lang="en-US" baseline="0" dirty="0" smtClean="0"/>
              <a:t> 8  samples, is 500 </a:t>
            </a:r>
            <a:r>
              <a:rPr lang="en-US" baseline="0" dirty="0" err="1" smtClean="0"/>
              <a:t>gb</a:t>
            </a:r>
            <a:r>
              <a:rPr lang="en-US" baseline="0" dirty="0" smtClean="0"/>
              <a:t>,  any kind of </a:t>
            </a:r>
            <a:r>
              <a:rPr lang="en-US" baseline="0" dirty="0" err="1" smtClean="0"/>
              <a:t>manupulaiton</a:t>
            </a:r>
            <a:r>
              <a:rPr lang="en-US" baseline="0" dirty="0" smtClean="0"/>
              <a:t> to this data, it’s easy to eat double of that  size of space. </a:t>
            </a:r>
          </a:p>
          <a:p>
            <a:r>
              <a:rPr lang="en-US" baseline="0" dirty="0" smtClean="0"/>
              <a:t>We cans </a:t>
            </a:r>
            <a:r>
              <a:rPr lang="en-US" baseline="0" dirty="0" err="1" smtClean="0"/>
              <a:t>ee</a:t>
            </a:r>
            <a:r>
              <a:rPr lang="en-US" baseline="0" dirty="0" smtClean="0"/>
              <a:t>  for a moderate size sample, 1 billion, reads, 144 billion bps. </a:t>
            </a:r>
          </a:p>
          <a:p>
            <a:r>
              <a:rPr lang="en-US" dirty="0" smtClean="0"/>
              <a:t>For comparison, bacterial genome, is </a:t>
            </a:r>
            <a:r>
              <a:rPr lang="en-US" dirty="0" err="1" smtClean="0"/>
              <a:t>tjust</a:t>
            </a:r>
            <a:r>
              <a:rPr lang="en-US" baseline="0" dirty="0" smtClean="0"/>
              <a:t> 1 million </a:t>
            </a:r>
            <a:r>
              <a:rPr lang="en-US" baseline="0" dirty="0" err="1" smtClean="0"/>
              <a:t>bp</a:t>
            </a:r>
            <a:r>
              <a:rPr lang="en-US" baseline="0" dirty="0" smtClean="0"/>
              <a:t>, and human genome 3 </a:t>
            </a:r>
            <a:r>
              <a:rPr lang="en-US" baseline="0" dirty="0" err="1" smtClean="0"/>
              <a:t>bilion</a:t>
            </a:r>
            <a:r>
              <a:rPr lang="en-US" baseline="0" dirty="0" smtClean="0"/>
              <a:t> bps. </a:t>
            </a:r>
          </a:p>
          <a:p>
            <a:r>
              <a:rPr lang="en-US" baseline="0" dirty="0" smtClean="0"/>
              <a:t>many tools methods developed for single genome or smaller data sets, may not be useful , or efficient enough to deal with the big </a:t>
            </a:r>
            <a:r>
              <a:rPr lang="en-US" baseline="0" dirty="0" err="1" smtClean="0"/>
              <a:t>metagenome</a:t>
            </a:r>
            <a:r>
              <a:rPr lang="en-US" baseline="0" dirty="0" smtClean="0"/>
              <a:t> data.</a:t>
            </a:r>
          </a:p>
          <a:p>
            <a:r>
              <a:rPr lang="en-US" baseline="0" dirty="0" smtClean="0"/>
              <a:t>Novel methods , scalable </a:t>
            </a:r>
            <a:r>
              <a:rPr lang="en-US" baseline="0" dirty="0" err="1" smtClean="0"/>
              <a:t>approahces</a:t>
            </a:r>
            <a:r>
              <a:rPr lang="en-US" baseline="0" dirty="0" smtClean="0"/>
              <a:t> are highly required. To fit the big data. And when we </a:t>
            </a:r>
            <a:r>
              <a:rPr lang="en-US" baseline="0" dirty="0" err="1" smtClean="0"/>
              <a:t>devlop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emethod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rmetangoemic</a:t>
            </a:r>
            <a:r>
              <a:rPr lang="en-US" baseline="0" dirty="0" smtClean="0"/>
              <a:t> research, we </a:t>
            </a:r>
            <a:r>
              <a:rPr lang="en-US" baseline="0" dirty="0" err="1" smtClean="0"/>
              <a:t>shold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alsways</a:t>
            </a:r>
            <a:r>
              <a:rPr lang="en-US" baseline="0" dirty="0" smtClean="0"/>
              <a:t> keep the huge size of data in mind.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88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Having talked</a:t>
            </a:r>
            <a:r>
              <a:rPr lang="en-US" baseline="0" dirty="0" smtClean="0"/>
              <a:t> about the technical </a:t>
            </a:r>
            <a:r>
              <a:rPr lang="en-US" baseline="0" dirty="0" err="1" smtClean="0"/>
              <a:t>obticle</a:t>
            </a:r>
            <a:r>
              <a:rPr lang="en-US" baseline="0" dirty="0" smtClean="0"/>
              <a:t>, now let’s go back to the questions to answer. Measure and compare  the diversity of the samples </a:t>
            </a:r>
            <a:r>
              <a:rPr lang="en-US" baseline="0" dirty="0" err="1" smtClean="0"/>
              <a:t>colleteted</a:t>
            </a:r>
            <a:r>
              <a:rPr lang="en-US" baseline="0" dirty="0" smtClean="0"/>
              <a:t> from different locations. Actually here I want to draw an analogy between this abstract concept of microbial diversity stuff and </a:t>
            </a:r>
            <a:r>
              <a:rPr lang="en-US" baseline="0" dirty="0" err="1" smtClean="0"/>
              <a:t>slmething</a:t>
            </a:r>
            <a:r>
              <a:rPr lang="en-US" baseline="0" dirty="0" smtClean="0"/>
              <a:t> we are more familiar with.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17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</a:t>
            </a:r>
            <a:r>
              <a:rPr lang="en-US" baseline="0" dirty="0" smtClean="0"/>
              <a:t> is a popular analogy to draw between genome and book. The reads are like </a:t>
            </a:r>
            <a:r>
              <a:rPr lang="en-US" baseline="0" dirty="0" err="1" smtClean="0"/>
              <a:t>shreded</a:t>
            </a:r>
            <a:r>
              <a:rPr lang="en-US" baseline="0" dirty="0" smtClean="0"/>
              <a:t> pages, but may not like the real world, we can still read partial  sentence on that.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80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149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41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85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849724391"/>
      </p:ext>
    </p:extLst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456481" y="6247376"/>
            <a:ext cx="2128320" cy="47093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3127680" y="6247376"/>
            <a:ext cx="2897280" cy="47093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6556321" y="6247376"/>
            <a:ext cx="2128320" cy="470930"/>
          </a:xfrm>
        </p:spPr>
        <p:txBody>
          <a:bodyPr/>
          <a:lstStyle>
            <a:lvl1pPr>
              <a:defRPr/>
            </a:lvl1pPr>
          </a:lstStyle>
          <a:p>
            <a:fld id="{B1D79D5F-8A7B-0C46-9BF1-7C2FE2FA3D2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3009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xfrm>
            <a:off x="669727" y="312539"/>
            <a:ext cx="7804547" cy="1518047"/>
          </a:xfrm>
          <a:prstGeom prst="rect">
            <a:avLst/>
          </a:prstGeom>
        </p:spPr>
        <p:txBody>
          <a:bodyPr>
            <a:normAutofit/>
          </a:bodyPr>
          <a:lstStyle>
            <a:lvl1pPr defTabSz="410751">
              <a:lnSpc>
                <a:spcPct val="100000"/>
              </a:lnSpc>
              <a:defRPr sz="56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5600"/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669726" y="1830586"/>
            <a:ext cx="3750469" cy="4420195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410751">
              <a:lnSpc>
                <a:spcPct val="100000"/>
              </a:lnSpc>
              <a:spcBef>
                <a:spcPts val="2250"/>
              </a:spcBef>
              <a:buSzPct val="75000"/>
              <a:buChar char="•"/>
              <a:defRPr sz="2000">
                <a:latin typeface="+mn-lt"/>
                <a:ea typeface="+mn-ea"/>
                <a:cs typeface="+mn-cs"/>
                <a:sym typeface="Helvetica Light"/>
              </a:defRPr>
            </a:lvl1pPr>
            <a:lvl2pPr marL="482186" indent="-241093" defTabSz="410751">
              <a:lnSpc>
                <a:spcPct val="100000"/>
              </a:lnSpc>
              <a:spcBef>
                <a:spcPts val="2250"/>
              </a:spcBef>
              <a:buSzPct val="75000"/>
              <a:buChar char="•"/>
              <a:defRPr sz="2000">
                <a:latin typeface="+mn-lt"/>
                <a:ea typeface="+mn-ea"/>
                <a:cs typeface="+mn-cs"/>
                <a:sym typeface="Helvetica Light"/>
              </a:defRPr>
            </a:lvl2pPr>
            <a:lvl3pPr marL="723279" indent="-241093" defTabSz="410751">
              <a:lnSpc>
                <a:spcPct val="100000"/>
              </a:lnSpc>
              <a:spcBef>
                <a:spcPts val="2250"/>
              </a:spcBef>
              <a:buSzPct val="75000"/>
              <a:buChar char="•"/>
              <a:defRPr sz="2000">
                <a:latin typeface="+mn-lt"/>
                <a:ea typeface="+mn-ea"/>
                <a:cs typeface="+mn-cs"/>
                <a:sym typeface="Helvetica Light"/>
              </a:defRPr>
            </a:lvl3pPr>
            <a:lvl4pPr marL="964372" indent="-241093" defTabSz="410751">
              <a:lnSpc>
                <a:spcPct val="100000"/>
              </a:lnSpc>
              <a:spcBef>
                <a:spcPts val="2250"/>
              </a:spcBef>
              <a:buSzPct val="75000"/>
              <a:buChar char="•"/>
              <a:defRPr sz="2000">
                <a:latin typeface="+mn-lt"/>
                <a:ea typeface="+mn-ea"/>
                <a:cs typeface="+mn-cs"/>
                <a:sym typeface="Helvetica Light"/>
              </a:defRPr>
            </a:lvl4pPr>
            <a:lvl5pPr marL="1205465" indent="-241093" defTabSz="410751">
              <a:lnSpc>
                <a:spcPct val="100000"/>
              </a:lnSpc>
              <a:spcBef>
                <a:spcPts val="2250"/>
              </a:spcBef>
              <a:buSzPct val="75000"/>
              <a:buChar char="•"/>
              <a:defRPr sz="20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/>
            </a:pPr>
            <a:r>
              <a:rPr sz="2000"/>
              <a:t>Body Level One</a:t>
            </a:r>
          </a:p>
          <a:p>
            <a:pPr lvl="1">
              <a:defRPr sz="1800"/>
            </a:pPr>
            <a:r>
              <a:rPr sz="2000"/>
              <a:t>Body Level Two</a:t>
            </a:r>
          </a:p>
          <a:p>
            <a:pPr lvl="2">
              <a:defRPr sz="1800"/>
            </a:pPr>
            <a:r>
              <a:rPr sz="2000"/>
              <a:t>Body Level Three</a:t>
            </a:r>
          </a:p>
          <a:p>
            <a:pPr lvl="3">
              <a:defRPr sz="1800"/>
            </a:pPr>
            <a:r>
              <a:rPr sz="2000"/>
              <a:t>Body Level Four</a:t>
            </a:r>
          </a:p>
          <a:p>
            <a:pPr lvl="4">
              <a:defRPr sz="1800"/>
            </a:pPr>
            <a:r>
              <a:rPr sz="200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600598574"/>
      </p:ext>
    </p:extLst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41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881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205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874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105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27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76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945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FE7218-4B15-ED49-B517-CE12D415F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257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4" r:id="rId1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3.jpg"/><Relationship Id="rId7" Type="http://schemas.openxmlformats.org/officeDocument/2006/relationships/image" Target="../media/image14.jpg"/><Relationship Id="rId8" Type="http://schemas.openxmlformats.org/officeDocument/2006/relationships/image" Target="../media/image15.jpg"/><Relationship Id="rId9" Type="http://schemas.openxmlformats.org/officeDocument/2006/relationships/image" Target="../media/image16.jpg"/><Relationship Id="rId10" Type="http://schemas.openxmlformats.org/officeDocument/2006/relationships/image" Target="../media/image17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3.jpg"/><Relationship Id="rId7" Type="http://schemas.openxmlformats.org/officeDocument/2006/relationships/image" Target="../media/image14.jpg"/><Relationship Id="rId8" Type="http://schemas.openxmlformats.org/officeDocument/2006/relationships/image" Target="../media/image15.jpg"/><Relationship Id="rId9" Type="http://schemas.openxmlformats.org/officeDocument/2006/relationships/image" Target="../media/image16.jpg"/><Relationship Id="rId10" Type="http://schemas.openxmlformats.org/officeDocument/2006/relationships/image" Target="../media/image17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3.jpg"/><Relationship Id="rId7" Type="http://schemas.openxmlformats.org/officeDocument/2006/relationships/image" Target="../media/image14.jpg"/><Relationship Id="rId8" Type="http://schemas.openxmlformats.org/officeDocument/2006/relationships/image" Target="../media/image15.jpg"/><Relationship Id="rId9" Type="http://schemas.openxmlformats.org/officeDocument/2006/relationships/image" Target="../media/image16.jpg"/><Relationship Id="rId10" Type="http://schemas.openxmlformats.org/officeDocument/2006/relationships/image" Target="../media/image17.jpg"/><Relationship Id="rId11" Type="http://schemas.openxmlformats.org/officeDocument/2006/relationships/image" Target="../media/image18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3.jpg"/><Relationship Id="rId7" Type="http://schemas.openxmlformats.org/officeDocument/2006/relationships/image" Target="../media/image14.jpg"/><Relationship Id="rId8" Type="http://schemas.openxmlformats.org/officeDocument/2006/relationships/image" Target="../media/image15.jpg"/><Relationship Id="rId9" Type="http://schemas.openxmlformats.org/officeDocument/2006/relationships/image" Target="../media/image16.jpg"/><Relationship Id="rId10" Type="http://schemas.openxmlformats.org/officeDocument/2006/relationships/image" Target="../media/image17.jpg"/><Relationship Id="rId11" Type="http://schemas.openxmlformats.org/officeDocument/2006/relationships/image" Target="../media/image18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11.jpg"/><Relationship Id="rId6" Type="http://schemas.openxmlformats.org/officeDocument/2006/relationships/image" Target="../media/image18.jpg"/><Relationship Id="rId7" Type="http://schemas.openxmlformats.org/officeDocument/2006/relationships/image" Target="../media/image21.png"/><Relationship Id="rId8" Type="http://schemas.openxmlformats.org/officeDocument/2006/relationships/image" Target="../media/image22.jpg"/><Relationship Id="rId9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"/><Relationship Id="rId4" Type="http://schemas.openxmlformats.org/officeDocument/2006/relationships/image" Target="../media/image25.t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24.tif"/><Relationship Id="rId5" Type="http://schemas.openxmlformats.org/officeDocument/2006/relationships/image" Target="../media/image26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image" Target="../media/image24.tif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28.jpg"/><Relationship Id="rId5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4" Type="http://schemas.openxmlformats.org/officeDocument/2006/relationships/image" Target="../media/image24.tif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26.png"/><Relationship Id="rId5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4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4" Type="http://schemas.openxmlformats.org/officeDocument/2006/relationships/image" Target="../media/image24.tif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33.pn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4.png"/><Relationship Id="rId5" Type="http://schemas.openxmlformats.org/officeDocument/2006/relationships/image" Target="../media/image24.tif"/><Relationship Id="rId6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8.tif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1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4" Type="http://schemas.openxmlformats.org/officeDocument/2006/relationships/image" Target="../media/image53.png"/><Relationship Id="rId5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peerj.com/preprints/890/" TargetMode="External"/><Relationship Id="rId4" Type="http://schemas.openxmlformats.org/officeDocument/2006/relationships/hyperlink" Target="http://journals.plos.org/plosone/article?id=10.1371/journal.pone.0101271" TargetMode="External"/><Relationship Id="rId5" Type="http://schemas.openxmlformats.org/officeDocument/2006/relationships/hyperlink" Target="http://arxiv.org/abs/1203.4802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717176" y="1044725"/>
            <a:ext cx="7683582" cy="1908200"/>
          </a:xfrm>
          <a:solidFill>
            <a:schemeClr val="tx2"/>
          </a:solidFill>
          <a:ln/>
        </p:spPr>
        <p:txBody>
          <a:bodyPr tIns="35203">
            <a:normAutofit fontScale="90000"/>
          </a:bodyPr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>
                <a:solidFill>
                  <a:schemeClr val="bg1"/>
                </a:solidFill>
              </a:rPr>
              <a:t>Novel Computational Approaches to Investigate Microbial Diversity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2044170" y="3765060"/>
            <a:ext cx="5012560" cy="1456949"/>
          </a:xfrm>
          <a:solidFill>
            <a:schemeClr val="accent2">
              <a:lumMod val="75000"/>
            </a:schemeClr>
          </a:solidFill>
          <a:ln/>
        </p:spPr>
        <p:txBody>
          <a:bodyPr tIns="20802" anchor="ctr">
            <a:normAutofit/>
          </a:bodyPr>
          <a:lstStyle/>
          <a:p>
            <a:pPr marL="0" indent="0" algn="ctr">
              <a:spcAft>
                <a:spcPct val="0"/>
              </a:spcAft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sz="2400" dirty="0" smtClean="0">
                <a:solidFill>
                  <a:srgbClr val="FFFFFF"/>
                </a:solidFill>
              </a:rPr>
              <a:t>Qingpeng </a:t>
            </a:r>
            <a:r>
              <a:rPr lang="en-US" sz="2400" dirty="0">
                <a:solidFill>
                  <a:srgbClr val="FFFFFF"/>
                </a:solidFill>
              </a:rPr>
              <a:t>Zhang</a:t>
            </a:r>
          </a:p>
          <a:p>
            <a:pPr marL="0" indent="0" algn="ctr">
              <a:spcAft>
                <a:spcPct val="0"/>
              </a:spcAft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sz="1800" dirty="0">
                <a:solidFill>
                  <a:srgbClr val="FFFFFF"/>
                </a:solidFill>
              </a:rPr>
              <a:t>Department of Computer Science and Engineering</a:t>
            </a:r>
          </a:p>
          <a:p>
            <a:pPr marL="0" indent="0" algn="ctr">
              <a:spcAft>
                <a:spcPct val="0"/>
              </a:spcAft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sz="1800" dirty="0">
                <a:solidFill>
                  <a:srgbClr val="FFFFFF"/>
                </a:solidFill>
              </a:rPr>
              <a:t>Michigan State University</a:t>
            </a:r>
          </a:p>
          <a:p>
            <a:pPr marL="0" indent="0" algn="ctr">
              <a:spcAft>
                <a:spcPct val="0"/>
              </a:spcAft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sz="1800" dirty="0" smtClean="0">
                <a:solidFill>
                  <a:srgbClr val="FFFFFF"/>
                </a:solidFill>
              </a:rPr>
              <a:t>Advisor: </a:t>
            </a:r>
            <a:r>
              <a:rPr lang="en-US" sz="1800" dirty="0">
                <a:solidFill>
                  <a:srgbClr val="FFFFFF"/>
                </a:solidFill>
              </a:rPr>
              <a:t>Dr. Titus </a:t>
            </a:r>
            <a:r>
              <a:rPr lang="en-US" sz="1800" dirty="0" smtClean="0">
                <a:solidFill>
                  <a:srgbClr val="FFFFFF"/>
                </a:solidFill>
              </a:rPr>
              <a:t>Brown</a:t>
            </a: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1D79D5F-8A7B-0C46-9BF1-7C2FE2FA3D2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256578"/>
      </p:ext>
    </p:extLst>
  </p:cSld>
  <p:clrMapOvr>
    <a:masterClrMapping/>
  </p:clrMapOvr>
  <p:transition xmlns:p14="http://schemas.microsoft.com/office/powerpoint/2010/main" spd="med" advTm="47783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00px-World_map_blank_without_borders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05" y="1134239"/>
            <a:ext cx="7441143" cy="4137275"/>
          </a:xfrm>
          <a:prstGeom prst="rect">
            <a:avLst/>
          </a:prstGeom>
        </p:spPr>
      </p:pic>
      <p:pic>
        <p:nvPicPr>
          <p:cNvPr id="4" name="Picture 3" descr="MSU_Librar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414" y="1526383"/>
            <a:ext cx="1258100" cy="621170"/>
          </a:xfrm>
          <a:prstGeom prst="rect">
            <a:avLst/>
          </a:prstGeom>
        </p:spPr>
      </p:pic>
      <p:pic>
        <p:nvPicPr>
          <p:cNvPr id="5" name="Picture 4" descr="Los_Angeles_Central_Library_south_entranc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59" y="1843115"/>
            <a:ext cx="720411" cy="983239"/>
          </a:xfrm>
          <a:prstGeom prst="rect">
            <a:avLst/>
          </a:prstGeom>
        </p:spPr>
      </p:pic>
      <p:pic>
        <p:nvPicPr>
          <p:cNvPr id="6" name="Picture 5" descr="British_Library_and_St_Pancras_station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706" y="1553643"/>
            <a:ext cx="978682" cy="654412"/>
          </a:xfrm>
          <a:prstGeom prst="rect">
            <a:avLst/>
          </a:prstGeom>
        </p:spPr>
      </p:pic>
      <p:pic>
        <p:nvPicPr>
          <p:cNvPr id="7" name="Picture 6" descr="National_Library_Beijing_China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065" y="1838429"/>
            <a:ext cx="989177" cy="741883"/>
          </a:xfrm>
          <a:prstGeom prst="rect">
            <a:avLst/>
          </a:prstGeom>
        </p:spPr>
      </p:pic>
      <p:pic>
        <p:nvPicPr>
          <p:cNvPr id="8" name="Picture 7" descr="imgres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615" y="3474264"/>
            <a:ext cx="1189859" cy="860845"/>
          </a:xfrm>
          <a:prstGeom prst="rect">
            <a:avLst/>
          </a:prstGeom>
        </p:spPr>
      </p:pic>
      <p:pic>
        <p:nvPicPr>
          <p:cNvPr id="9" name="Picture 8" descr="imgres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30" y="3582750"/>
            <a:ext cx="1004438" cy="752359"/>
          </a:xfrm>
          <a:prstGeom prst="rect">
            <a:avLst/>
          </a:prstGeom>
        </p:spPr>
      </p:pic>
      <p:pic>
        <p:nvPicPr>
          <p:cNvPr id="10" name="Picture 9" descr="imgres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847" y="3709741"/>
            <a:ext cx="1165987" cy="756429"/>
          </a:xfrm>
          <a:prstGeom prst="rect">
            <a:avLst/>
          </a:prstGeom>
        </p:spPr>
      </p:pic>
      <p:sp>
        <p:nvSpPr>
          <p:cNvPr id="26" name="Title 1"/>
          <p:cNvSpPr txBox="1">
            <a:spLocks/>
          </p:cNvSpPr>
          <p:nvPr/>
        </p:nvSpPr>
        <p:spPr>
          <a:xfrm>
            <a:off x="3138084" y="537044"/>
            <a:ext cx="3285018" cy="544071"/>
          </a:xfrm>
          <a:prstGeom prst="rect">
            <a:avLst/>
          </a:prstGeom>
          <a:solidFill>
            <a:srgbClr val="1F497D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rgbClr val="FFFFFF"/>
                </a:solidFill>
              </a:rPr>
              <a:t>Sample and Library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9217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2921" y="115459"/>
            <a:ext cx="4909883" cy="692754"/>
          </a:xfrm>
          <a:solidFill>
            <a:srgbClr val="1F497D"/>
          </a:solidFill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Which library has more titles?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3" name="Picture 2" descr="1000px-World_map_blank_without_borders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05" y="1134239"/>
            <a:ext cx="7441143" cy="4137275"/>
          </a:xfrm>
          <a:prstGeom prst="rect">
            <a:avLst/>
          </a:prstGeom>
        </p:spPr>
      </p:pic>
      <p:pic>
        <p:nvPicPr>
          <p:cNvPr id="4" name="Picture 3" descr="MSU_Librar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414" y="1526383"/>
            <a:ext cx="1258100" cy="621170"/>
          </a:xfrm>
          <a:prstGeom prst="rect">
            <a:avLst/>
          </a:prstGeom>
        </p:spPr>
      </p:pic>
      <p:pic>
        <p:nvPicPr>
          <p:cNvPr id="5" name="Picture 4" descr="Los_Angeles_Central_Library_south_entranc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59" y="1843115"/>
            <a:ext cx="720411" cy="983239"/>
          </a:xfrm>
          <a:prstGeom prst="rect">
            <a:avLst/>
          </a:prstGeom>
        </p:spPr>
      </p:pic>
      <p:pic>
        <p:nvPicPr>
          <p:cNvPr id="6" name="Picture 5" descr="British_Library_and_St_Pancras_station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706" y="1553643"/>
            <a:ext cx="978682" cy="654412"/>
          </a:xfrm>
          <a:prstGeom prst="rect">
            <a:avLst/>
          </a:prstGeom>
        </p:spPr>
      </p:pic>
      <p:pic>
        <p:nvPicPr>
          <p:cNvPr id="7" name="Picture 6" descr="National_Library_Beijing_China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065" y="1838429"/>
            <a:ext cx="989177" cy="741883"/>
          </a:xfrm>
          <a:prstGeom prst="rect">
            <a:avLst/>
          </a:prstGeom>
        </p:spPr>
      </p:pic>
      <p:pic>
        <p:nvPicPr>
          <p:cNvPr id="8" name="Picture 7" descr="imgres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615" y="3474264"/>
            <a:ext cx="1189859" cy="860845"/>
          </a:xfrm>
          <a:prstGeom prst="rect">
            <a:avLst/>
          </a:prstGeom>
        </p:spPr>
      </p:pic>
      <p:pic>
        <p:nvPicPr>
          <p:cNvPr id="9" name="Picture 8" descr="imgres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30" y="3582750"/>
            <a:ext cx="1004438" cy="752359"/>
          </a:xfrm>
          <a:prstGeom prst="rect">
            <a:avLst/>
          </a:prstGeom>
        </p:spPr>
      </p:pic>
      <p:pic>
        <p:nvPicPr>
          <p:cNvPr id="10" name="Picture 9" descr="imgres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847" y="3709741"/>
            <a:ext cx="1165987" cy="75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4647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2921" y="115459"/>
            <a:ext cx="4909883" cy="692754"/>
          </a:xfrm>
          <a:solidFill>
            <a:srgbClr val="1F497D"/>
          </a:solidFill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Which library has more titles?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3" name="Picture 2" descr="1000px-World_map_blank_without_borders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05" y="1134239"/>
            <a:ext cx="7441143" cy="4137275"/>
          </a:xfrm>
          <a:prstGeom prst="rect">
            <a:avLst/>
          </a:prstGeom>
        </p:spPr>
      </p:pic>
      <p:pic>
        <p:nvPicPr>
          <p:cNvPr id="4" name="Picture 3" descr="MSU_Librar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414" y="1526383"/>
            <a:ext cx="1258100" cy="621170"/>
          </a:xfrm>
          <a:prstGeom prst="rect">
            <a:avLst/>
          </a:prstGeom>
        </p:spPr>
      </p:pic>
      <p:pic>
        <p:nvPicPr>
          <p:cNvPr id="5" name="Picture 4" descr="Los_Angeles_Central_Library_south_entranc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59" y="1843115"/>
            <a:ext cx="720411" cy="983239"/>
          </a:xfrm>
          <a:prstGeom prst="rect">
            <a:avLst/>
          </a:prstGeom>
        </p:spPr>
      </p:pic>
      <p:pic>
        <p:nvPicPr>
          <p:cNvPr id="6" name="Picture 5" descr="British_Library_and_St_Pancras_station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706" y="1553643"/>
            <a:ext cx="978682" cy="654412"/>
          </a:xfrm>
          <a:prstGeom prst="rect">
            <a:avLst/>
          </a:prstGeom>
        </p:spPr>
      </p:pic>
      <p:pic>
        <p:nvPicPr>
          <p:cNvPr id="7" name="Picture 6" descr="National_Library_Beijing_China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065" y="1838429"/>
            <a:ext cx="989177" cy="741883"/>
          </a:xfrm>
          <a:prstGeom prst="rect">
            <a:avLst/>
          </a:prstGeom>
        </p:spPr>
      </p:pic>
      <p:pic>
        <p:nvPicPr>
          <p:cNvPr id="8" name="Picture 7" descr="imgres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615" y="3474264"/>
            <a:ext cx="1189859" cy="860845"/>
          </a:xfrm>
          <a:prstGeom prst="rect">
            <a:avLst/>
          </a:prstGeom>
        </p:spPr>
      </p:pic>
      <p:pic>
        <p:nvPicPr>
          <p:cNvPr id="9" name="Picture 8" descr="imgres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30" y="3582750"/>
            <a:ext cx="1004438" cy="752359"/>
          </a:xfrm>
          <a:prstGeom prst="rect">
            <a:avLst/>
          </a:prstGeom>
        </p:spPr>
      </p:pic>
      <p:pic>
        <p:nvPicPr>
          <p:cNvPr id="10" name="Picture 9" descr="imgres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847" y="3709741"/>
            <a:ext cx="1165987" cy="756429"/>
          </a:xfrm>
          <a:prstGeom prst="rect">
            <a:avLst/>
          </a:prstGeom>
        </p:spPr>
      </p:pic>
      <p:pic>
        <p:nvPicPr>
          <p:cNvPr id="11" name="Picture 10" descr="Recycled_books_02_at_Big_River_Books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18" y="4246383"/>
            <a:ext cx="1772415" cy="1059904"/>
          </a:xfrm>
          <a:prstGeom prst="rect">
            <a:avLst/>
          </a:prstGeom>
        </p:spPr>
      </p:pic>
      <p:pic>
        <p:nvPicPr>
          <p:cNvPr id="20" name="Picture 19" descr="Recycled_books_02_at_Big_River_Books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99" y="5039055"/>
            <a:ext cx="1772415" cy="1059904"/>
          </a:xfrm>
          <a:prstGeom prst="rect">
            <a:avLst/>
          </a:prstGeom>
        </p:spPr>
      </p:pic>
      <p:pic>
        <p:nvPicPr>
          <p:cNvPr id="21" name="Picture 20" descr="Recycled_books_02_at_Big_River_Books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14" y="5417548"/>
            <a:ext cx="1772415" cy="1059904"/>
          </a:xfrm>
          <a:prstGeom prst="rect">
            <a:avLst/>
          </a:prstGeom>
        </p:spPr>
      </p:pic>
      <p:pic>
        <p:nvPicPr>
          <p:cNvPr id="22" name="Picture 21" descr="Recycled_books_02_at_Big_River_Books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650" y="5306287"/>
            <a:ext cx="1772415" cy="1059904"/>
          </a:xfrm>
          <a:prstGeom prst="rect">
            <a:avLst/>
          </a:prstGeom>
        </p:spPr>
      </p:pic>
      <p:pic>
        <p:nvPicPr>
          <p:cNvPr id="23" name="Picture 22" descr="Recycled_books_02_at_Big_River_Books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556" y="5112530"/>
            <a:ext cx="1772415" cy="1059904"/>
          </a:xfrm>
          <a:prstGeom prst="rect">
            <a:avLst/>
          </a:prstGeom>
        </p:spPr>
      </p:pic>
      <p:pic>
        <p:nvPicPr>
          <p:cNvPr id="24" name="Picture 23" descr="Recycled_books_02_at_Big_River_Books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385" y="4887596"/>
            <a:ext cx="1772415" cy="105990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220052" y="901045"/>
            <a:ext cx="3694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With only shredded pieces of pages with (partial) sentences on it to read.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50130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00px-World_map_blank_without_borders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05" y="1134239"/>
            <a:ext cx="7441143" cy="4137275"/>
          </a:xfrm>
          <a:prstGeom prst="rect">
            <a:avLst/>
          </a:prstGeom>
        </p:spPr>
      </p:pic>
      <p:pic>
        <p:nvPicPr>
          <p:cNvPr id="4" name="Picture 3" descr="MSU_Librar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414" y="1526383"/>
            <a:ext cx="1258100" cy="621170"/>
          </a:xfrm>
          <a:prstGeom prst="rect">
            <a:avLst/>
          </a:prstGeom>
        </p:spPr>
      </p:pic>
      <p:pic>
        <p:nvPicPr>
          <p:cNvPr id="5" name="Picture 4" descr="Los_Angeles_Central_Library_south_entranc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59" y="1843115"/>
            <a:ext cx="720411" cy="983239"/>
          </a:xfrm>
          <a:prstGeom prst="rect">
            <a:avLst/>
          </a:prstGeom>
        </p:spPr>
      </p:pic>
      <p:pic>
        <p:nvPicPr>
          <p:cNvPr id="6" name="Picture 5" descr="British_Library_and_St_Pancras_station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706" y="1553643"/>
            <a:ext cx="978682" cy="654412"/>
          </a:xfrm>
          <a:prstGeom prst="rect">
            <a:avLst/>
          </a:prstGeom>
        </p:spPr>
      </p:pic>
      <p:pic>
        <p:nvPicPr>
          <p:cNvPr id="7" name="Picture 6" descr="National_Library_Beijing_China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065" y="1838429"/>
            <a:ext cx="989177" cy="741883"/>
          </a:xfrm>
          <a:prstGeom prst="rect">
            <a:avLst/>
          </a:prstGeom>
        </p:spPr>
      </p:pic>
      <p:pic>
        <p:nvPicPr>
          <p:cNvPr id="8" name="Picture 7" descr="imgres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615" y="3474264"/>
            <a:ext cx="1189859" cy="860845"/>
          </a:xfrm>
          <a:prstGeom prst="rect">
            <a:avLst/>
          </a:prstGeom>
        </p:spPr>
      </p:pic>
      <p:pic>
        <p:nvPicPr>
          <p:cNvPr id="9" name="Picture 8" descr="imgres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30" y="3582750"/>
            <a:ext cx="1004438" cy="752359"/>
          </a:xfrm>
          <a:prstGeom prst="rect">
            <a:avLst/>
          </a:prstGeom>
        </p:spPr>
      </p:pic>
      <p:pic>
        <p:nvPicPr>
          <p:cNvPr id="10" name="Picture 9" descr="imgres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847" y="3709741"/>
            <a:ext cx="1165987" cy="756429"/>
          </a:xfrm>
          <a:prstGeom prst="rect">
            <a:avLst/>
          </a:prstGeom>
        </p:spPr>
      </p:pic>
      <p:pic>
        <p:nvPicPr>
          <p:cNvPr id="11" name="Picture 10" descr="Recycled_books_02_at_Big_River_Books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18" y="4246383"/>
            <a:ext cx="1772415" cy="1059904"/>
          </a:xfrm>
          <a:prstGeom prst="rect">
            <a:avLst/>
          </a:prstGeom>
        </p:spPr>
      </p:pic>
      <p:pic>
        <p:nvPicPr>
          <p:cNvPr id="20" name="Picture 19" descr="Recycled_books_02_at_Big_River_Books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99" y="5039055"/>
            <a:ext cx="1772415" cy="1059904"/>
          </a:xfrm>
          <a:prstGeom prst="rect">
            <a:avLst/>
          </a:prstGeom>
        </p:spPr>
      </p:pic>
      <p:pic>
        <p:nvPicPr>
          <p:cNvPr id="21" name="Picture 20" descr="Recycled_books_02_at_Big_River_Books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14" y="5417548"/>
            <a:ext cx="1772415" cy="1059904"/>
          </a:xfrm>
          <a:prstGeom prst="rect">
            <a:avLst/>
          </a:prstGeom>
        </p:spPr>
      </p:pic>
      <p:pic>
        <p:nvPicPr>
          <p:cNvPr id="22" name="Picture 21" descr="Recycled_books_02_at_Big_River_Books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650" y="5306287"/>
            <a:ext cx="1772415" cy="1059904"/>
          </a:xfrm>
          <a:prstGeom prst="rect">
            <a:avLst/>
          </a:prstGeom>
        </p:spPr>
      </p:pic>
      <p:pic>
        <p:nvPicPr>
          <p:cNvPr id="23" name="Picture 22" descr="Recycled_books_02_at_Big_River_Books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556" y="5112530"/>
            <a:ext cx="1772415" cy="1059904"/>
          </a:xfrm>
          <a:prstGeom prst="rect">
            <a:avLst/>
          </a:prstGeom>
        </p:spPr>
      </p:pic>
      <p:pic>
        <p:nvPicPr>
          <p:cNvPr id="24" name="Picture 23" descr="Recycled_books_02_at_Big_River_Books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385" y="4887596"/>
            <a:ext cx="1772415" cy="1059904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836671" y="115459"/>
            <a:ext cx="5917300" cy="692754"/>
          </a:xfrm>
          <a:solidFill>
            <a:srgbClr val="1F497D"/>
          </a:solidFill>
        </p:spPr>
        <p:txBody>
          <a:bodyPr>
            <a:normAutofit fontScale="90000"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How similar are the libraries by their collection?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20052" y="901045"/>
            <a:ext cx="3694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With only shredded pieces of pages with (partial) sentences on it to read.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31560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Lige pilforbindelse 32"/>
          <p:cNvCxnSpPr/>
          <p:nvPr/>
        </p:nvCxnSpPr>
        <p:spPr>
          <a:xfrm>
            <a:off x="2545276" y="1144688"/>
            <a:ext cx="7200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boks 33"/>
          <p:cNvSpPr txBox="1"/>
          <p:nvPr/>
        </p:nvSpPr>
        <p:spPr>
          <a:xfrm>
            <a:off x="2302034" y="1199555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smtClean="0">
                <a:solidFill>
                  <a:prstClr val="black"/>
                </a:solidFill>
                <a:latin typeface="Calibri"/>
              </a:rPr>
              <a:t>Sequencing</a:t>
            </a:r>
            <a:endParaRPr lang="en-GB" sz="16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7" name="Lige pilforbindelse 60"/>
          <p:cNvCxnSpPr/>
          <p:nvPr/>
        </p:nvCxnSpPr>
        <p:spPr>
          <a:xfrm flipV="1">
            <a:off x="4836579" y="1299974"/>
            <a:ext cx="1089978" cy="676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boks 61"/>
          <p:cNvSpPr txBox="1"/>
          <p:nvPr/>
        </p:nvSpPr>
        <p:spPr>
          <a:xfrm>
            <a:off x="4903520" y="875662"/>
            <a:ext cx="10230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prstClr val="black"/>
                </a:solidFill>
                <a:latin typeface="Calibri"/>
              </a:rPr>
              <a:t>Assembly </a:t>
            </a:r>
            <a:endParaRPr lang="en-GB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580287" y="1384569"/>
            <a:ext cx="272438" cy="27243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852725" y="1108944"/>
            <a:ext cx="272438" cy="272438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554253" y="861307"/>
            <a:ext cx="272438" cy="27243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233483" y="1044939"/>
            <a:ext cx="272438" cy="272438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Rektangel 49"/>
          <p:cNvSpPr/>
          <p:nvPr/>
        </p:nvSpPr>
        <p:spPr>
          <a:xfrm>
            <a:off x="3819984" y="1433839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Rektangel 49"/>
          <p:cNvSpPr/>
          <p:nvPr/>
        </p:nvSpPr>
        <p:spPr>
          <a:xfrm>
            <a:off x="4036008" y="1362250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Rektangel 49"/>
          <p:cNvSpPr/>
          <p:nvPr/>
        </p:nvSpPr>
        <p:spPr>
          <a:xfrm>
            <a:off x="3988285" y="1521223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Rektangel 49"/>
          <p:cNvSpPr/>
          <p:nvPr/>
        </p:nvSpPr>
        <p:spPr>
          <a:xfrm>
            <a:off x="4357044" y="1306736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ektangel 49"/>
          <p:cNvSpPr/>
          <p:nvPr/>
        </p:nvSpPr>
        <p:spPr>
          <a:xfrm>
            <a:off x="3564210" y="1512116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Rektangel 49"/>
          <p:cNvSpPr/>
          <p:nvPr/>
        </p:nvSpPr>
        <p:spPr>
          <a:xfrm>
            <a:off x="4100352" y="1282302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Rektangel 49"/>
          <p:cNvSpPr/>
          <p:nvPr/>
        </p:nvSpPr>
        <p:spPr>
          <a:xfrm>
            <a:off x="3780234" y="1601870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Rektangel 49"/>
          <p:cNvSpPr/>
          <p:nvPr/>
        </p:nvSpPr>
        <p:spPr>
          <a:xfrm>
            <a:off x="4244576" y="1557227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ektangel 49"/>
          <p:cNvSpPr/>
          <p:nvPr/>
        </p:nvSpPr>
        <p:spPr>
          <a:xfrm>
            <a:off x="3618512" y="1319653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" name="Rektangel 49"/>
          <p:cNvSpPr/>
          <p:nvPr/>
        </p:nvSpPr>
        <p:spPr>
          <a:xfrm>
            <a:off x="4285204" y="1444966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" name="Rektangel 49"/>
          <p:cNvSpPr/>
          <p:nvPr/>
        </p:nvSpPr>
        <p:spPr>
          <a:xfrm>
            <a:off x="3927996" y="1156432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" name="Rektangel 49"/>
          <p:cNvSpPr/>
          <p:nvPr/>
        </p:nvSpPr>
        <p:spPr>
          <a:xfrm>
            <a:off x="4285204" y="1178026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Rektangel 49"/>
          <p:cNvSpPr/>
          <p:nvPr/>
        </p:nvSpPr>
        <p:spPr>
          <a:xfrm>
            <a:off x="3997203" y="1663201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Rektangel 49"/>
          <p:cNvSpPr/>
          <p:nvPr/>
        </p:nvSpPr>
        <p:spPr>
          <a:xfrm>
            <a:off x="3402488" y="1299974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" name="Rektangel 49"/>
          <p:cNvSpPr/>
          <p:nvPr/>
        </p:nvSpPr>
        <p:spPr>
          <a:xfrm>
            <a:off x="4249032" y="1675941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Rektangel 49"/>
          <p:cNvSpPr/>
          <p:nvPr/>
        </p:nvSpPr>
        <p:spPr>
          <a:xfrm>
            <a:off x="3650698" y="1148556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Rektangel 49"/>
          <p:cNvSpPr/>
          <p:nvPr/>
        </p:nvSpPr>
        <p:spPr>
          <a:xfrm>
            <a:off x="3570432" y="1663201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1" name="Rektangel 49"/>
          <p:cNvSpPr/>
          <p:nvPr/>
        </p:nvSpPr>
        <p:spPr>
          <a:xfrm>
            <a:off x="3456198" y="1425257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0" name="Tekstboks 71"/>
          <p:cNvSpPr txBox="1"/>
          <p:nvPr/>
        </p:nvSpPr>
        <p:spPr>
          <a:xfrm>
            <a:off x="3758710" y="807722"/>
            <a:ext cx="6930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 smtClean="0">
                <a:solidFill>
                  <a:prstClr val="black"/>
                </a:solidFill>
                <a:latin typeface="Calibri"/>
              </a:rPr>
              <a:t>Reads</a:t>
            </a:r>
            <a:endParaRPr lang="da-DK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Tekstboks 71"/>
          <p:cNvSpPr txBox="1"/>
          <p:nvPr/>
        </p:nvSpPr>
        <p:spPr>
          <a:xfrm>
            <a:off x="6237690" y="795191"/>
            <a:ext cx="81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 smtClean="0">
                <a:solidFill>
                  <a:prstClr val="black"/>
                </a:solidFill>
                <a:latin typeface="Calibri"/>
              </a:rPr>
              <a:t>Contigs</a:t>
            </a:r>
            <a:endParaRPr lang="da-DK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Rektangel 49"/>
          <p:cNvSpPr/>
          <p:nvPr/>
        </p:nvSpPr>
        <p:spPr>
          <a:xfrm>
            <a:off x="6452842" y="1307194"/>
            <a:ext cx="79200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Rektangel 49"/>
          <p:cNvSpPr/>
          <p:nvPr/>
        </p:nvSpPr>
        <p:spPr>
          <a:xfrm>
            <a:off x="6641758" y="1508020"/>
            <a:ext cx="39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Rektangel 49"/>
          <p:cNvSpPr/>
          <p:nvPr/>
        </p:nvSpPr>
        <p:spPr>
          <a:xfrm>
            <a:off x="6096594" y="1183758"/>
            <a:ext cx="75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8" name="Rektangel 49"/>
          <p:cNvSpPr/>
          <p:nvPr/>
        </p:nvSpPr>
        <p:spPr>
          <a:xfrm>
            <a:off x="6092842" y="1384910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Rektangel 49"/>
          <p:cNvSpPr/>
          <p:nvPr/>
        </p:nvSpPr>
        <p:spPr>
          <a:xfrm>
            <a:off x="6624825" y="1425261"/>
            <a:ext cx="82800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Tekstboks 71"/>
          <p:cNvSpPr txBox="1"/>
          <p:nvPr/>
        </p:nvSpPr>
        <p:spPr>
          <a:xfrm>
            <a:off x="6222907" y="1560276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 smtClean="0">
                <a:solidFill>
                  <a:prstClr val="black"/>
                </a:solidFill>
                <a:latin typeface="Calibri"/>
              </a:rPr>
              <a:t>1000+ bp</a:t>
            </a:r>
            <a:endParaRPr lang="da-DK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Tekstboks 61"/>
          <p:cNvSpPr txBox="1"/>
          <p:nvPr/>
        </p:nvSpPr>
        <p:spPr>
          <a:xfrm>
            <a:off x="1463867" y="2400398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prstClr val="black"/>
                </a:solidFill>
                <a:latin typeface="Calibri"/>
              </a:rPr>
              <a:t>Abundance</a:t>
            </a:r>
            <a:endParaRPr lang="en-GB" sz="1600" b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62" name="Lige pilforbindelse 60"/>
          <p:cNvCxnSpPr/>
          <p:nvPr/>
        </p:nvCxnSpPr>
        <p:spPr>
          <a:xfrm flipH="1">
            <a:off x="3245323" y="3110364"/>
            <a:ext cx="1047038" cy="1014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boks 61"/>
          <p:cNvSpPr txBox="1"/>
          <p:nvPr/>
        </p:nvSpPr>
        <p:spPr>
          <a:xfrm>
            <a:off x="3394329" y="3210836"/>
            <a:ext cx="922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prstClr val="black"/>
                </a:solidFill>
                <a:latin typeface="Calibri"/>
              </a:rPr>
              <a:t>Mapping</a:t>
            </a:r>
            <a:endParaRPr lang="en-GB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Rektangel 49"/>
          <p:cNvSpPr/>
          <p:nvPr/>
        </p:nvSpPr>
        <p:spPr>
          <a:xfrm>
            <a:off x="1521432" y="3660006"/>
            <a:ext cx="97200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Rektangel 49"/>
          <p:cNvSpPr/>
          <p:nvPr/>
        </p:nvSpPr>
        <p:spPr>
          <a:xfrm>
            <a:off x="1550731" y="3375918"/>
            <a:ext cx="39041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6" name="Rektangel 49"/>
          <p:cNvSpPr/>
          <p:nvPr/>
        </p:nvSpPr>
        <p:spPr>
          <a:xfrm>
            <a:off x="1510662" y="3086955"/>
            <a:ext cx="97200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7" name="Rektangel 49"/>
          <p:cNvSpPr/>
          <p:nvPr/>
        </p:nvSpPr>
        <p:spPr>
          <a:xfrm>
            <a:off x="1709774" y="2992684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8" name="Rektangel 49"/>
          <p:cNvSpPr/>
          <p:nvPr/>
        </p:nvSpPr>
        <p:spPr>
          <a:xfrm>
            <a:off x="1941144" y="2991299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9" name="Rektangel 49"/>
          <p:cNvSpPr/>
          <p:nvPr/>
        </p:nvSpPr>
        <p:spPr>
          <a:xfrm>
            <a:off x="1481083" y="2991299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0" name="Rektangel 49"/>
          <p:cNvSpPr/>
          <p:nvPr/>
        </p:nvSpPr>
        <p:spPr>
          <a:xfrm>
            <a:off x="2169835" y="2989906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1" name="Rektangel 49"/>
          <p:cNvSpPr/>
          <p:nvPr/>
        </p:nvSpPr>
        <p:spPr>
          <a:xfrm>
            <a:off x="1787360" y="2904017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2" name="Rektangel 49"/>
          <p:cNvSpPr/>
          <p:nvPr/>
        </p:nvSpPr>
        <p:spPr>
          <a:xfrm>
            <a:off x="2018730" y="2902632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3" name="Rektangel 49"/>
          <p:cNvSpPr/>
          <p:nvPr/>
        </p:nvSpPr>
        <p:spPr>
          <a:xfrm>
            <a:off x="1558669" y="2902632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4" name="Rektangel 49"/>
          <p:cNvSpPr/>
          <p:nvPr/>
        </p:nvSpPr>
        <p:spPr>
          <a:xfrm>
            <a:off x="2247421" y="2901239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5" name="Rektangel 49"/>
          <p:cNvSpPr/>
          <p:nvPr/>
        </p:nvSpPr>
        <p:spPr>
          <a:xfrm>
            <a:off x="1690378" y="2815350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6" name="Rektangel 49"/>
          <p:cNvSpPr/>
          <p:nvPr/>
        </p:nvSpPr>
        <p:spPr>
          <a:xfrm>
            <a:off x="1921748" y="2813965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7" name="Rektangel 49"/>
          <p:cNvSpPr/>
          <p:nvPr/>
        </p:nvSpPr>
        <p:spPr>
          <a:xfrm>
            <a:off x="1461687" y="2813965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8" name="Rektangel 49"/>
          <p:cNvSpPr/>
          <p:nvPr/>
        </p:nvSpPr>
        <p:spPr>
          <a:xfrm>
            <a:off x="2150439" y="2812572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662031" y="2878862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3x</a:t>
            </a:r>
          </a:p>
          <a:p>
            <a:r>
              <a:rPr lang="en-US" dirty="0" smtClean="0"/>
              <a:t>1x</a:t>
            </a:r>
          </a:p>
          <a:p>
            <a:r>
              <a:rPr lang="en-US" dirty="0" smtClean="0"/>
              <a:t>1x</a:t>
            </a:r>
          </a:p>
          <a:p>
            <a:r>
              <a:rPr lang="en-US" dirty="0" smtClean="0"/>
              <a:t>2x</a:t>
            </a:r>
            <a:endParaRPr lang="da-DK" dirty="0"/>
          </a:p>
        </p:txBody>
      </p:sp>
      <p:sp>
        <p:nvSpPr>
          <p:cNvPr id="80" name="Rektangel 49"/>
          <p:cNvSpPr/>
          <p:nvPr/>
        </p:nvSpPr>
        <p:spPr>
          <a:xfrm>
            <a:off x="1791408" y="3290054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1" name="Rektangel 49"/>
          <p:cNvSpPr/>
          <p:nvPr/>
        </p:nvSpPr>
        <p:spPr>
          <a:xfrm>
            <a:off x="2022778" y="3288669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2" name="Rektangel 49"/>
          <p:cNvSpPr/>
          <p:nvPr/>
        </p:nvSpPr>
        <p:spPr>
          <a:xfrm>
            <a:off x="1562717" y="3288669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3" name="Rektangel 49"/>
          <p:cNvSpPr/>
          <p:nvPr/>
        </p:nvSpPr>
        <p:spPr>
          <a:xfrm>
            <a:off x="2251469" y="3287276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4" name="Rektangel 49"/>
          <p:cNvSpPr/>
          <p:nvPr/>
        </p:nvSpPr>
        <p:spPr>
          <a:xfrm>
            <a:off x="1778580" y="3563805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5" name="Rektangel 49"/>
          <p:cNvSpPr/>
          <p:nvPr/>
        </p:nvSpPr>
        <p:spPr>
          <a:xfrm>
            <a:off x="2009950" y="3562420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6" name="Rektangel 49"/>
          <p:cNvSpPr/>
          <p:nvPr/>
        </p:nvSpPr>
        <p:spPr>
          <a:xfrm>
            <a:off x="1549889" y="3562420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7" name="Rektangel 49"/>
          <p:cNvSpPr/>
          <p:nvPr/>
        </p:nvSpPr>
        <p:spPr>
          <a:xfrm>
            <a:off x="2238641" y="3561027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8" name="Rektangel 49"/>
          <p:cNvSpPr/>
          <p:nvPr/>
        </p:nvSpPr>
        <p:spPr>
          <a:xfrm>
            <a:off x="6884842" y="1191360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9" name="Rektangel 49"/>
          <p:cNvSpPr/>
          <p:nvPr/>
        </p:nvSpPr>
        <p:spPr>
          <a:xfrm>
            <a:off x="5445690" y="3276712"/>
            <a:ext cx="79200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0" name="Rektangel 49"/>
          <p:cNvSpPr/>
          <p:nvPr/>
        </p:nvSpPr>
        <p:spPr>
          <a:xfrm>
            <a:off x="6286313" y="3138828"/>
            <a:ext cx="39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1" name="Rektangel 49"/>
          <p:cNvSpPr/>
          <p:nvPr/>
        </p:nvSpPr>
        <p:spPr>
          <a:xfrm>
            <a:off x="5445690" y="3130951"/>
            <a:ext cx="75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2" name="Rektangel 49"/>
          <p:cNvSpPr/>
          <p:nvPr/>
        </p:nvSpPr>
        <p:spPr>
          <a:xfrm>
            <a:off x="5896890" y="2987316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3" name="Rektangel 49"/>
          <p:cNvSpPr/>
          <p:nvPr/>
        </p:nvSpPr>
        <p:spPr>
          <a:xfrm>
            <a:off x="5445690" y="3463090"/>
            <a:ext cx="82800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4" name="Rektangel 49"/>
          <p:cNvSpPr/>
          <p:nvPr/>
        </p:nvSpPr>
        <p:spPr>
          <a:xfrm>
            <a:off x="5445690" y="2983553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5" name="Tekstboks 71"/>
          <p:cNvSpPr txBox="1"/>
          <p:nvPr/>
        </p:nvSpPr>
        <p:spPr>
          <a:xfrm>
            <a:off x="4528234" y="2864205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A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Tekstboks 71"/>
          <p:cNvSpPr txBox="1"/>
          <p:nvPr/>
        </p:nvSpPr>
        <p:spPr>
          <a:xfrm>
            <a:off x="4528234" y="3009552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B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Tekstboks 71"/>
          <p:cNvSpPr txBox="1"/>
          <p:nvPr/>
        </p:nvSpPr>
        <p:spPr>
          <a:xfrm>
            <a:off x="4561511" y="3163519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C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Tekstboks 71"/>
          <p:cNvSpPr txBox="1"/>
          <p:nvPr/>
        </p:nvSpPr>
        <p:spPr>
          <a:xfrm>
            <a:off x="4579854" y="3348720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D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99" name="Lige pilforbindelse 60"/>
          <p:cNvCxnSpPr/>
          <p:nvPr/>
        </p:nvCxnSpPr>
        <p:spPr>
          <a:xfrm flipH="1">
            <a:off x="6178232" y="1898830"/>
            <a:ext cx="674362" cy="84012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kstboks 61"/>
          <p:cNvSpPr txBox="1"/>
          <p:nvPr/>
        </p:nvSpPr>
        <p:spPr>
          <a:xfrm>
            <a:off x="6447375" y="2400398"/>
            <a:ext cx="810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prstClr val="black"/>
                </a:solidFill>
                <a:latin typeface="Calibri"/>
              </a:rPr>
              <a:t>Binning</a:t>
            </a:r>
            <a:endParaRPr lang="en-GB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Rektangel 49"/>
          <p:cNvSpPr/>
          <p:nvPr/>
        </p:nvSpPr>
        <p:spPr>
          <a:xfrm>
            <a:off x="2225974" y="4060578"/>
            <a:ext cx="39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3" name="Rektangel 49"/>
          <p:cNvSpPr/>
          <p:nvPr/>
        </p:nvSpPr>
        <p:spPr>
          <a:xfrm>
            <a:off x="1427524" y="4060578"/>
            <a:ext cx="75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Rektangel 49"/>
          <p:cNvSpPr/>
          <p:nvPr/>
        </p:nvSpPr>
        <p:spPr>
          <a:xfrm>
            <a:off x="2448123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5" name="Rektangel 49"/>
          <p:cNvSpPr/>
          <p:nvPr/>
        </p:nvSpPr>
        <p:spPr>
          <a:xfrm>
            <a:off x="2181987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7" name="Rektangel 49"/>
          <p:cNvSpPr/>
          <p:nvPr/>
        </p:nvSpPr>
        <p:spPr>
          <a:xfrm>
            <a:off x="1685412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8" name="Rektangel 49"/>
          <p:cNvSpPr/>
          <p:nvPr/>
        </p:nvSpPr>
        <p:spPr>
          <a:xfrm>
            <a:off x="1921063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9" name="Rektangel 49"/>
          <p:cNvSpPr/>
          <p:nvPr/>
        </p:nvSpPr>
        <p:spPr>
          <a:xfrm>
            <a:off x="1413420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0" name="Rektangel 49"/>
          <p:cNvSpPr/>
          <p:nvPr/>
        </p:nvSpPr>
        <p:spPr>
          <a:xfrm>
            <a:off x="1962241" y="3375868"/>
            <a:ext cx="442566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Rektangel 49"/>
          <p:cNvSpPr/>
          <p:nvPr/>
        </p:nvSpPr>
        <p:spPr>
          <a:xfrm>
            <a:off x="2324327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2" name="Rektangel 49"/>
          <p:cNvSpPr/>
          <p:nvPr/>
        </p:nvSpPr>
        <p:spPr>
          <a:xfrm>
            <a:off x="2035431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Rektangel 49"/>
          <p:cNvSpPr/>
          <p:nvPr/>
        </p:nvSpPr>
        <p:spPr>
          <a:xfrm>
            <a:off x="1521432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Rektangel 49"/>
          <p:cNvSpPr/>
          <p:nvPr/>
        </p:nvSpPr>
        <p:spPr>
          <a:xfrm>
            <a:off x="1787360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Tekstboks 61"/>
          <p:cNvSpPr txBox="1"/>
          <p:nvPr/>
        </p:nvSpPr>
        <p:spPr>
          <a:xfrm>
            <a:off x="4869250" y="2476796"/>
            <a:ext cx="816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prstClr val="black"/>
                </a:solidFill>
                <a:latin typeface="Calibri"/>
              </a:rPr>
              <a:t>Species</a:t>
            </a:r>
            <a:endParaRPr lang="en-GB" sz="1600" b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34" name="Picture 133" descr="Screen Shot 2014-11-14 at 12.14.0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49" y="4934186"/>
            <a:ext cx="2744106" cy="1831938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135" name="Picture 134" descr="Screen Shot 2014-11-14 at 12.14.2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79" y="4745926"/>
            <a:ext cx="3073055" cy="18596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6" name="Picture 135" descr="Screen Shot 2014-11-14 at 12.14.2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989" y="4604897"/>
            <a:ext cx="3073055" cy="18596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7" name="Picture 136" descr="Screen Shot 2014-11-14 at 12.14.2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795" y="4415757"/>
            <a:ext cx="3073055" cy="18596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9" name="TextBox 138"/>
          <p:cNvSpPr txBox="1"/>
          <p:nvPr/>
        </p:nvSpPr>
        <p:spPr>
          <a:xfrm>
            <a:off x="534349" y="391789"/>
            <a:ext cx="101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Sample1</a:t>
            </a:r>
            <a:endParaRPr lang="en-US" dirty="0"/>
          </a:p>
        </p:txBody>
      </p:sp>
      <p:sp>
        <p:nvSpPr>
          <p:cNvPr id="142" name="TextBox 141"/>
          <p:cNvSpPr txBox="1"/>
          <p:nvPr/>
        </p:nvSpPr>
        <p:spPr>
          <a:xfrm>
            <a:off x="111163" y="4803381"/>
            <a:ext cx="8577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Sample2</a:t>
            </a:r>
            <a:endParaRPr lang="en-US" sz="1100" dirty="0"/>
          </a:p>
        </p:txBody>
      </p:sp>
      <p:sp>
        <p:nvSpPr>
          <p:cNvPr id="143" name="TextBox 142"/>
          <p:cNvSpPr txBox="1"/>
          <p:nvPr/>
        </p:nvSpPr>
        <p:spPr>
          <a:xfrm>
            <a:off x="514721" y="4582855"/>
            <a:ext cx="8577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Sample3</a:t>
            </a:r>
            <a:endParaRPr lang="en-US" sz="1100" dirty="0"/>
          </a:p>
        </p:txBody>
      </p:sp>
      <p:sp>
        <p:nvSpPr>
          <p:cNvPr id="144" name="TextBox 143"/>
          <p:cNvSpPr txBox="1"/>
          <p:nvPr/>
        </p:nvSpPr>
        <p:spPr>
          <a:xfrm>
            <a:off x="968927" y="4405400"/>
            <a:ext cx="8577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Sample4</a:t>
            </a:r>
            <a:endParaRPr lang="en-US" sz="1100" dirty="0"/>
          </a:p>
        </p:txBody>
      </p:sp>
      <p:sp>
        <p:nvSpPr>
          <p:cNvPr id="145" name="TextBox 144"/>
          <p:cNvSpPr txBox="1"/>
          <p:nvPr/>
        </p:nvSpPr>
        <p:spPr>
          <a:xfrm>
            <a:off x="1349859" y="4274595"/>
            <a:ext cx="8577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Sample5</a:t>
            </a:r>
            <a:endParaRPr lang="en-US" sz="1100" dirty="0"/>
          </a:p>
        </p:txBody>
      </p:sp>
      <p:graphicFrame>
        <p:nvGraphicFramePr>
          <p:cNvPr id="146" name="Table 1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905147"/>
              </p:ext>
            </p:extLst>
          </p:nvPr>
        </p:nvGraphicFramePr>
        <p:xfrm>
          <a:off x="4316374" y="4102366"/>
          <a:ext cx="4776006" cy="1440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6001"/>
                <a:gridCol w="796001"/>
                <a:gridCol w="796001"/>
                <a:gridCol w="796001"/>
                <a:gridCol w="796001"/>
                <a:gridCol w="796001"/>
              </a:tblGrid>
              <a:tr h="30404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Sample1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Sample2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Sample3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Sample4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Sample5</a:t>
                      </a:r>
                    </a:p>
                  </a:txBody>
                  <a:tcPr/>
                </a:tc>
              </a:tr>
              <a:tr h="30133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Species A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3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3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4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4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0</a:t>
                      </a:r>
                      <a:endParaRPr lang="en-US" sz="1200" b="0" dirty="0"/>
                    </a:p>
                  </a:txBody>
                  <a:tcPr/>
                </a:tc>
              </a:tr>
              <a:tr h="256087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Species B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3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0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</a:t>
                      </a:r>
                      <a:endParaRPr lang="en-US" sz="1200" b="0" dirty="0"/>
                    </a:p>
                  </a:txBody>
                  <a:tcPr/>
                </a:tc>
              </a:tr>
              <a:tr h="286229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Species C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3</a:t>
                      </a:r>
                      <a:endParaRPr lang="en-US" sz="1200" b="0" dirty="0"/>
                    </a:p>
                  </a:txBody>
                  <a:tcPr/>
                </a:tc>
              </a:tr>
              <a:tr h="256087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Species D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</a:t>
                      </a:r>
                      <a:endParaRPr lang="en-US" sz="1200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7" name="TextBox 146"/>
          <p:cNvSpPr txBox="1"/>
          <p:nvPr/>
        </p:nvSpPr>
        <p:spPr>
          <a:xfrm>
            <a:off x="1521432" y="162120"/>
            <a:ext cx="7071969" cy="46166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 typical pipeline of </a:t>
            </a:r>
            <a:r>
              <a:rPr lang="en-US" sz="2400" dirty="0" err="1" smtClean="0">
                <a:solidFill>
                  <a:schemeClr val="bg1"/>
                </a:solidFill>
              </a:rPr>
              <a:t>metagenome</a:t>
            </a:r>
            <a:r>
              <a:rPr lang="en-US" sz="2400" dirty="0" smtClean="0">
                <a:solidFill>
                  <a:schemeClr val="bg1"/>
                </a:solidFill>
              </a:rPr>
              <a:t> diversity analysis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201690" y="6406240"/>
            <a:ext cx="27824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Loosely based on slide by </a:t>
            </a:r>
            <a:r>
              <a:rPr lang="en-US" sz="1100" dirty="0" err="1" smtClean="0"/>
              <a:t>Mads</a:t>
            </a:r>
            <a:r>
              <a:rPr lang="en-US" sz="1100" dirty="0" smtClean="0"/>
              <a:t> </a:t>
            </a:r>
            <a:r>
              <a:rPr lang="en-US" sz="1100" dirty="0" err="1" smtClean="0"/>
              <a:t>Albertsen</a:t>
            </a:r>
            <a:endParaRPr lang="en-US" sz="1100" dirty="0"/>
          </a:p>
        </p:txBody>
      </p:sp>
      <p:sp>
        <p:nvSpPr>
          <p:cNvPr id="149" name="Tekstboks 71"/>
          <p:cNvSpPr txBox="1"/>
          <p:nvPr/>
        </p:nvSpPr>
        <p:spPr>
          <a:xfrm>
            <a:off x="3394329" y="1735209"/>
            <a:ext cx="1133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 smtClean="0">
                <a:solidFill>
                  <a:prstClr val="black"/>
                </a:solidFill>
                <a:latin typeface="Calibri"/>
              </a:rPr>
              <a:t>100-150 bp</a:t>
            </a:r>
            <a:endParaRPr lang="da-DK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14</a:t>
            </a:fld>
            <a:endParaRPr lang="en-US"/>
          </a:p>
        </p:txBody>
      </p:sp>
      <p:pic>
        <p:nvPicPr>
          <p:cNvPr id="103" name="Picture 102" descr="MSU_Library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69" y="1628860"/>
            <a:ext cx="1519831" cy="750397"/>
          </a:xfrm>
          <a:prstGeom prst="rect">
            <a:avLst/>
          </a:prstGeom>
        </p:spPr>
      </p:pic>
      <p:pic>
        <p:nvPicPr>
          <p:cNvPr id="104" name="Picture 103" descr="Recycled_books_02_at_Big_River_Book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472" y="1696455"/>
            <a:ext cx="1177162" cy="703943"/>
          </a:xfrm>
          <a:prstGeom prst="rect">
            <a:avLst/>
          </a:prstGeom>
        </p:spPr>
      </p:pic>
      <p:pic>
        <p:nvPicPr>
          <p:cNvPr id="3" name="Picture 2" descr="book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741" y="2519562"/>
            <a:ext cx="1298167" cy="1366793"/>
          </a:xfrm>
          <a:prstGeom prst="rect">
            <a:avLst/>
          </a:prstGeom>
        </p:spPr>
      </p:pic>
      <p:pic>
        <p:nvPicPr>
          <p:cNvPr id="107" name="Picture 106" descr="c7b547b49d91f985dc48bcc110eccdeb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10" y="2960197"/>
            <a:ext cx="1279057" cy="715405"/>
          </a:xfrm>
          <a:prstGeom prst="rect">
            <a:avLst/>
          </a:prstGeom>
        </p:spPr>
      </p:pic>
      <p:pic>
        <p:nvPicPr>
          <p:cNvPr id="4" name="Picture 3" descr="fendi_rose-3-1024x678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603" y="882784"/>
            <a:ext cx="1534560" cy="10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0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271"/>
    </mc:Choice>
    <mc:Fallback xmlns="">
      <p:transition xmlns:p14="http://schemas.microsoft.com/office/powerpoint/2010/main" spd="slow" advTm="6527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31888"/>
              </p:ext>
            </p:extLst>
          </p:nvPr>
        </p:nvGraphicFramePr>
        <p:xfrm>
          <a:off x="86308" y="351878"/>
          <a:ext cx="4440992" cy="2245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976"/>
                <a:gridCol w="632336"/>
                <a:gridCol w="632336"/>
                <a:gridCol w="632336"/>
                <a:gridCol w="632336"/>
                <a:gridCol w="632336"/>
                <a:gridCol w="632336"/>
              </a:tblGrid>
              <a:tr h="268504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Sample1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Sample2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Sample3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Sample4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Sample5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Sample6</a:t>
                      </a:r>
                    </a:p>
                  </a:txBody>
                  <a:tcPr/>
                </a:tc>
              </a:tr>
              <a:tr h="300952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 smtClean="0"/>
                        <a:t>SpeciesA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3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3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4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4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0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0</a:t>
                      </a:r>
                      <a:endParaRPr lang="en-US" sz="1000" b="0" dirty="0"/>
                    </a:p>
                  </a:txBody>
                  <a:tcPr/>
                </a:tc>
              </a:tr>
              <a:tr h="268504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 smtClean="0"/>
                        <a:t>SpeciesB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1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3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0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2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2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2</a:t>
                      </a:r>
                      <a:endParaRPr lang="en-US" sz="1000" b="0" dirty="0"/>
                    </a:p>
                  </a:txBody>
                  <a:tcPr/>
                </a:tc>
              </a:tr>
              <a:tr h="268504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 smtClean="0"/>
                        <a:t>SpeciesC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1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2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2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2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3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3</a:t>
                      </a:r>
                      <a:endParaRPr lang="en-US" sz="1000" b="0" dirty="0"/>
                    </a:p>
                  </a:txBody>
                  <a:tcPr/>
                </a:tc>
              </a:tr>
              <a:tr h="300952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 smtClean="0"/>
                        <a:t>SpeciesD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2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1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2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1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1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1</a:t>
                      </a:r>
                      <a:endParaRPr lang="en-US" sz="1000" b="0" dirty="0"/>
                    </a:p>
                  </a:txBody>
                  <a:tcPr/>
                </a:tc>
              </a:tr>
              <a:tr h="268504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 smtClean="0"/>
                        <a:t>SpeciesE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4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1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3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0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2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5</a:t>
                      </a:r>
                      <a:endParaRPr lang="en-US" sz="1000" b="0" dirty="0"/>
                    </a:p>
                  </a:txBody>
                  <a:tcPr/>
                </a:tc>
              </a:tr>
              <a:tr h="268504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 smtClean="0"/>
                        <a:t>SpeciesF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5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1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2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2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2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5</a:t>
                      </a:r>
                      <a:endParaRPr lang="en-US" sz="1000" b="0" dirty="0"/>
                    </a:p>
                  </a:txBody>
                  <a:tcPr/>
                </a:tc>
              </a:tr>
              <a:tr h="300952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 smtClean="0"/>
                        <a:t>SpeciesG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2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2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1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2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1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3</a:t>
                      </a:r>
                      <a:endParaRPr lang="en-US" sz="1000" b="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image5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26214" y="3195542"/>
            <a:ext cx="3177067" cy="2759144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image6.tif"/>
          <p:cNvPicPr/>
          <p:nvPr/>
        </p:nvPicPr>
        <p:blipFill>
          <a:blip r:embed="rId4">
            <a:extLst/>
          </a:blip>
          <a:srcRect l="2171" t="9893" r="33349" b="12416"/>
          <a:stretch>
            <a:fillRect/>
          </a:stretch>
        </p:blipFill>
        <p:spPr>
          <a:xfrm>
            <a:off x="647925" y="3195542"/>
            <a:ext cx="4178621" cy="267937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/>
          <p:cNvSpPr/>
          <p:nvPr/>
        </p:nvSpPr>
        <p:spPr>
          <a:xfrm>
            <a:off x="357399" y="6045461"/>
            <a:ext cx="4026638" cy="523220"/>
          </a:xfrm>
          <a:prstGeom prst="rect">
            <a:avLst/>
          </a:prstGeom>
          <a:solidFill>
            <a:srgbClr val="1F497D"/>
          </a:solidFill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Alpha diversity:</a:t>
            </a:r>
            <a:br>
              <a:rPr lang="en-US" sz="1400" dirty="0" smtClean="0">
                <a:solidFill>
                  <a:srgbClr val="FFFFFF"/>
                </a:solidFill>
              </a:rPr>
            </a:br>
            <a:r>
              <a:rPr lang="en-US" sz="1400" dirty="0" smtClean="0">
                <a:solidFill>
                  <a:srgbClr val="FFFFFF"/>
                </a:solidFill>
              </a:rPr>
              <a:t>“How </a:t>
            </a:r>
            <a:r>
              <a:rPr lang="en-US" sz="1400" dirty="0">
                <a:solidFill>
                  <a:srgbClr val="FFFFFF"/>
                </a:solidFill>
              </a:rPr>
              <a:t>many different species in a </a:t>
            </a:r>
            <a:r>
              <a:rPr lang="en-US" sz="1400" dirty="0" smtClean="0">
                <a:solidFill>
                  <a:srgbClr val="FFFFFF"/>
                </a:solidFill>
              </a:rPr>
              <a:t>seawater sample?” 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101085" y="6045461"/>
            <a:ext cx="3340315" cy="523220"/>
          </a:xfrm>
          <a:prstGeom prst="rect">
            <a:avLst/>
          </a:prstGeom>
          <a:solidFill>
            <a:srgbClr val="1F497D"/>
          </a:solidFill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Beta diversity:</a:t>
            </a:r>
            <a:br>
              <a:rPr lang="en-US" sz="1400" dirty="0" smtClean="0">
                <a:solidFill>
                  <a:srgbClr val="FFFFFF"/>
                </a:solidFill>
              </a:rPr>
            </a:br>
            <a:r>
              <a:rPr lang="en-US" sz="1400" dirty="0" smtClean="0">
                <a:solidFill>
                  <a:srgbClr val="FFFFFF"/>
                </a:solidFill>
              </a:rPr>
              <a:t>“How </a:t>
            </a:r>
            <a:r>
              <a:rPr lang="en-US" sz="1400" dirty="0">
                <a:solidFill>
                  <a:srgbClr val="FFFFFF"/>
                </a:solidFill>
              </a:rPr>
              <a:t>different are the </a:t>
            </a:r>
            <a:r>
              <a:rPr lang="en-US" sz="1400" dirty="0" smtClean="0">
                <a:solidFill>
                  <a:srgbClr val="FFFFFF"/>
                </a:solidFill>
              </a:rPr>
              <a:t>seawater samples?”</a:t>
            </a:r>
            <a:endParaRPr lang="en-US" sz="1400" dirty="0">
              <a:solidFill>
                <a:srgbClr val="FFFFFF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68091301"/>
              </p:ext>
            </p:extLst>
          </p:nvPr>
        </p:nvGraphicFramePr>
        <p:xfrm>
          <a:off x="4826546" y="351878"/>
          <a:ext cx="3978693" cy="23178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949"/>
                <a:gridCol w="576999"/>
                <a:gridCol w="566949"/>
                <a:gridCol w="566949"/>
                <a:gridCol w="566949"/>
                <a:gridCol w="566949"/>
                <a:gridCol w="566949"/>
              </a:tblGrid>
              <a:tr h="331121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 marL="72379" marR="72379" marT="36190" marB="361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/>
                        <a:t>Sample1</a:t>
                      </a:r>
                      <a:endParaRPr lang="en-US" sz="900" b="0" dirty="0"/>
                    </a:p>
                  </a:txBody>
                  <a:tcPr marL="72379" marR="72379" marT="36190" marB="361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/>
                        <a:t>Sample1</a:t>
                      </a:r>
                      <a:endParaRPr lang="en-US" sz="900" b="0" dirty="0"/>
                    </a:p>
                  </a:txBody>
                  <a:tcPr marL="72379" marR="72379" marT="36190" marB="361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/>
                        <a:t>Sample1</a:t>
                      </a:r>
                      <a:endParaRPr lang="en-US" sz="900" b="0" dirty="0"/>
                    </a:p>
                  </a:txBody>
                  <a:tcPr marL="72379" marR="72379" marT="36190" marB="361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/>
                        <a:t>Sample1</a:t>
                      </a:r>
                      <a:endParaRPr lang="en-US" sz="900" b="0" dirty="0"/>
                    </a:p>
                  </a:txBody>
                  <a:tcPr marL="72379" marR="72379" marT="36190" marB="361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/>
                        <a:t>Sample1</a:t>
                      </a:r>
                      <a:endParaRPr lang="en-US" sz="900" b="0" dirty="0"/>
                    </a:p>
                  </a:txBody>
                  <a:tcPr marL="72379" marR="72379" marT="36190" marB="361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/>
                        <a:t>Sample1</a:t>
                      </a:r>
                      <a:endParaRPr lang="en-US" sz="900" b="0" dirty="0"/>
                    </a:p>
                  </a:txBody>
                  <a:tcPr marL="72379" marR="72379" marT="36190" marB="36190"/>
                </a:tc>
              </a:tr>
              <a:tr h="33112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Sample1</a:t>
                      </a:r>
                      <a:endParaRPr lang="en-US" sz="900" dirty="0"/>
                    </a:p>
                  </a:txBody>
                  <a:tcPr marL="72379" marR="72379" marT="36190" marB="361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0.0</a:t>
                      </a:r>
                      <a:endParaRPr lang="en-US" sz="900" dirty="0"/>
                    </a:p>
                  </a:txBody>
                  <a:tcPr marL="72379" marR="72379" marT="36190" marB="361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0.25</a:t>
                      </a:r>
                      <a:endParaRPr lang="en-US" sz="900" dirty="0"/>
                    </a:p>
                  </a:txBody>
                  <a:tcPr marL="72379" marR="72379" marT="36190" marB="361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0.5</a:t>
                      </a:r>
                      <a:endParaRPr lang="en-US" sz="900" dirty="0"/>
                    </a:p>
                  </a:txBody>
                  <a:tcPr marL="72379" marR="72379" marT="36190" marB="361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0.5</a:t>
                      </a:r>
                      <a:endParaRPr lang="en-US" sz="900" dirty="0"/>
                    </a:p>
                  </a:txBody>
                  <a:tcPr marL="72379" marR="72379" marT="36190" marB="361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0.75</a:t>
                      </a:r>
                      <a:endParaRPr lang="en-US" sz="900" dirty="0"/>
                    </a:p>
                  </a:txBody>
                  <a:tcPr marL="72379" marR="72379" marT="36190" marB="361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1.0</a:t>
                      </a:r>
                      <a:endParaRPr lang="en-US" sz="900" dirty="0"/>
                    </a:p>
                  </a:txBody>
                  <a:tcPr marL="72379" marR="72379" marT="36190" marB="36190"/>
                </a:tc>
              </a:tr>
              <a:tr h="33112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Sample2</a:t>
                      </a:r>
                      <a:endParaRPr lang="en-US" sz="900" dirty="0"/>
                    </a:p>
                  </a:txBody>
                  <a:tcPr marL="72379" marR="72379" marT="36190" marB="361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0.25</a:t>
                      </a:r>
                      <a:endParaRPr lang="en-US" sz="900" dirty="0"/>
                    </a:p>
                  </a:txBody>
                  <a:tcPr marL="72379" marR="72379" marT="36190" marB="361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0.0</a:t>
                      </a:r>
                      <a:endParaRPr lang="en-US" sz="900" dirty="0"/>
                    </a:p>
                  </a:txBody>
                  <a:tcPr marL="72379" marR="72379" marT="36190" marB="361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0.25</a:t>
                      </a:r>
                      <a:endParaRPr lang="en-US" sz="900" dirty="0"/>
                    </a:p>
                  </a:txBody>
                  <a:tcPr marL="72379" marR="72379" marT="36190" marB="361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0.25</a:t>
                      </a:r>
                      <a:endParaRPr lang="en-US" sz="900" dirty="0"/>
                    </a:p>
                  </a:txBody>
                  <a:tcPr marL="72379" marR="72379" marT="36190" marB="361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0.75</a:t>
                      </a:r>
                      <a:endParaRPr lang="en-US" sz="900" dirty="0"/>
                    </a:p>
                  </a:txBody>
                  <a:tcPr marL="72379" marR="72379" marT="36190" marB="361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1.0</a:t>
                      </a:r>
                      <a:endParaRPr lang="en-US" sz="900" dirty="0"/>
                    </a:p>
                  </a:txBody>
                  <a:tcPr marL="72379" marR="72379" marT="36190" marB="36190"/>
                </a:tc>
              </a:tr>
              <a:tr h="33112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Sample3</a:t>
                      </a:r>
                      <a:endParaRPr lang="en-US" sz="900" dirty="0"/>
                    </a:p>
                  </a:txBody>
                  <a:tcPr marL="72379" marR="72379" marT="36190" marB="361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0.5</a:t>
                      </a:r>
                      <a:endParaRPr lang="en-US" sz="900" dirty="0"/>
                    </a:p>
                  </a:txBody>
                  <a:tcPr marL="72379" marR="72379" marT="36190" marB="361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0.25</a:t>
                      </a:r>
                      <a:endParaRPr lang="en-US" sz="900" dirty="0"/>
                    </a:p>
                  </a:txBody>
                  <a:tcPr marL="72379" marR="72379" marT="36190" marB="361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0.0</a:t>
                      </a:r>
                      <a:endParaRPr lang="en-US" sz="900" dirty="0"/>
                    </a:p>
                  </a:txBody>
                  <a:tcPr marL="72379" marR="72379" marT="36190" marB="361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0.25</a:t>
                      </a:r>
                      <a:endParaRPr lang="en-US" sz="900" dirty="0"/>
                    </a:p>
                  </a:txBody>
                  <a:tcPr marL="72379" marR="72379" marT="36190" marB="361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0.75</a:t>
                      </a:r>
                      <a:endParaRPr lang="en-US" sz="900" dirty="0"/>
                    </a:p>
                  </a:txBody>
                  <a:tcPr marL="72379" marR="72379" marT="36190" marB="361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1.0</a:t>
                      </a:r>
                      <a:endParaRPr lang="en-US" sz="900" dirty="0"/>
                    </a:p>
                  </a:txBody>
                  <a:tcPr marL="72379" marR="72379" marT="36190" marB="36190"/>
                </a:tc>
              </a:tr>
              <a:tr h="33112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Sample4</a:t>
                      </a:r>
                      <a:endParaRPr lang="en-US" sz="900" dirty="0"/>
                    </a:p>
                  </a:txBody>
                  <a:tcPr marL="72379" marR="72379" marT="36190" marB="361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0.5</a:t>
                      </a:r>
                      <a:endParaRPr lang="en-US" sz="900" dirty="0"/>
                    </a:p>
                  </a:txBody>
                  <a:tcPr marL="72379" marR="72379" marT="36190" marB="361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0.25</a:t>
                      </a:r>
                      <a:endParaRPr lang="en-US" sz="900" dirty="0"/>
                    </a:p>
                  </a:txBody>
                  <a:tcPr marL="72379" marR="72379" marT="36190" marB="361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0.25</a:t>
                      </a:r>
                      <a:endParaRPr lang="en-US" sz="900" dirty="0"/>
                    </a:p>
                  </a:txBody>
                  <a:tcPr marL="72379" marR="72379" marT="36190" marB="361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0.0</a:t>
                      </a:r>
                      <a:endParaRPr lang="en-US" sz="900" dirty="0"/>
                    </a:p>
                  </a:txBody>
                  <a:tcPr marL="72379" marR="72379" marT="36190" marB="361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0.75</a:t>
                      </a:r>
                      <a:endParaRPr lang="en-US" sz="900" dirty="0"/>
                    </a:p>
                  </a:txBody>
                  <a:tcPr marL="72379" marR="72379" marT="36190" marB="361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1.0</a:t>
                      </a:r>
                      <a:endParaRPr lang="en-US" sz="900" dirty="0"/>
                    </a:p>
                  </a:txBody>
                  <a:tcPr marL="72379" marR="72379" marT="36190" marB="36190"/>
                </a:tc>
              </a:tr>
              <a:tr h="33112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Sample5</a:t>
                      </a:r>
                      <a:endParaRPr lang="en-US" sz="900" dirty="0"/>
                    </a:p>
                  </a:txBody>
                  <a:tcPr marL="72379" marR="72379" marT="36190" marB="361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0.75</a:t>
                      </a:r>
                      <a:endParaRPr lang="en-US" sz="900" dirty="0"/>
                    </a:p>
                  </a:txBody>
                  <a:tcPr marL="72379" marR="72379" marT="36190" marB="361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0.75</a:t>
                      </a:r>
                      <a:endParaRPr lang="en-US" sz="900" dirty="0"/>
                    </a:p>
                  </a:txBody>
                  <a:tcPr marL="72379" marR="72379" marT="36190" marB="361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0.75</a:t>
                      </a:r>
                      <a:endParaRPr lang="en-US" sz="900" dirty="0"/>
                    </a:p>
                  </a:txBody>
                  <a:tcPr marL="72379" marR="72379" marT="36190" marB="361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0.75</a:t>
                      </a:r>
                      <a:endParaRPr lang="en-US" sz="900" dirty="0"/>
                    </a:p>
                  </a:txBody>
                  <a:tcPr marL="72379" marR="72379" marT="36190" marB="361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0.0</a:t>
                      </a:r>
                      <a:endParaRPr lang="en-US" sz="900" dirty="0"/>
                    </a:p>
                  </a:txBody>
                  <a:tcPr marL="72379" marR="72379" marT="36190" marB="361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0.25</a:t>
                      </a:r>
                      <a:endParaRPr lang="en-US" sz="900" dirty="0"/>
                    </a:p>
                  </a:txBody>
                  <a:tcPr marL="72379" marR="72379" marT="36190" marB="36190"/>
                </a:tc>
              </a:tr>
              <a:tr h="33112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Sample6</a:t>
                      </a:r>
                      <a:endParaRPr lang="en-US" sz="900" dirty="0"/>
                    </a:p>
                  </a:txBody>
                  <a:tcPr marL="72379" marR="72379" marT="36190" marB="361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1.0</a:t>
                      </a:r>
                      <a:endParaRPr lang="en-US" sz="900" dirty="0"/>
                    </a:p>
                  </a:txBody>
                  <a:tcPr marL="72379" marR="72379" marT="36190" marB="361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1.0</a:t>
                      </a:r>
                      <a:endParaRPr lang="en-US" sz="900" dirty="0"/>
                    </a:p>
                  </a:txBody>
                  <a:tcPr marL="72379" marR="72379" marT="36190" marB="361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1.0</a:t>
                      </a:r>
                      <a:endParaRPr lang="en-US" sz="900" dirty="0"/>
                    </a:p>
                  </a:txBody>
                  <a:tcPr marL="72379" marR="72379" marT="36190" marB="361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1.0</a:t>
                      </a:r>
                      <a:endParaRPr lang="en-US" sz="900" dirty="0"/>
                    </a:p>
                  </a:txBody>
                  <a:tcPr marL="72379" marR="72379" marT="36190" marB="361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0.25</a:t>
                      </a:r>
                      <a:endParaRPr lang="en-US" sz="900" dirty="0"/>
                    </a:p>
                  </a:txBody>
                  <a:tcPr marL="72379" marR="72379" marT="36190" marB="361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/>
                        <a:t>0.0</a:t>
                      </a:r>
                      <a:endParaRPr lang="en-US" sz="900" dirty="0"/>
                    </a:p>
                  </a:txBody>
                  <a:tcPr marL="72379" marR="72379" marT="36190" marB="36190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4548657" y="1658410"/>
            <a:ext cx="313798" cy="45719"/>
          </a:xfrm>
          <a:prstGeom prst="rightArrow">
            <a:avLst/>
          </a:prstGeom>
          <a:ln w="762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875705" y="2597254"/>
            <a:ext cx="0" cy="598288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014748" y="2826171"/>
            <a:ext cx="0" cy="67023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624927" y="2826210"/>
            <a:ext cx="2761848" cy="369332"/>
          </a:xfrm>
          <a:prstGeom prst="rect">
            <a:avLst/>
          </a:prstGeom>
          <a:solidFill>
            <a:srgbClr val="4F81BD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Tools: QIIME, mothur, etc.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90706" y="1030941"/>
            <a:ext cx="2106706" cy="46166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We need this!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4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97"/>
    </mc:Choice>
    <mc:Fallback xmlns="">
      <p:transition xmlns:p14="http://schemas.microsoft.com/office/powerpoint/2010/main" spd="slow" advTm="4009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Lige pilforbindelse 32"/>
          <p:cNvCxnSpPr/>
          <p:nvPr/>
        </p:nvCxnSpPr>
        <p:spPr>
          <a:xfrm>
            <a:off x="2545276" y="1144688"/>
            <a:ext cx="7200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boks 33"/>
          <p:cNvSpPr txBox="1"/>
          <p:nvPr/>
        </p:nvSpPr>
        <p:spPr>
          <a:xfrm>
            <a:off x="2302034" y="1199555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smtClean="0">
                <a:solidFill>
                  <a:prstClr val="black"/>
                </a:solidFill>
                <a:latin typeface="Calibri"/>
              </a:rPr>
              <a:t>Sequencing</a:t>
            </a:r>
            <a:endParaRPr lang="en-GB" sz="16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7" name="Lige pilforbindelse 60"/>
          <p:cNvCxnSpPr/>
          <p:nvPr/>
        </p:nvCxnSpPr>
        <p:spPr>
          <a:xfrm flipV="1">
            <a:off x="4836579" y="1299974"/>
            <a:ext cx="1089978" cy="676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boks 61"/>
          <p:cNvSpPr txBox="1"/>
          <p:nvPr/>
        </p:nvSpPr>
        <p:spPr>
          <a:xfrm>
            <a:off x="4903520" y="875662"/>
            <a:ext cx="979755" cy="33855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  <a:latin typeface="Calibri"/>
              </a:rPr>
              <a:t>Assembly </a:t>
            </a:r>
            <a:endParaRPr lang="en-GB" sz="1600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580287" y="1384569"/>
            <a:ext cx="272438" cy="27243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852725" y="1108944"/>
            <a:ext cx="272438" cy="272438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554253" y="861307"/>
            <a:ext cx="272438" cy="27243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233483" y="1044939"/>
            <a:ext cx="272438" cy="272438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Rektangel 49"/>
          <p:cNvSpPr/>
          <p:nvPr/>
        </p:nvSpPr>
        <p:spPr>
          <a:xfrm>
            <a:off x="3819984" y="1433839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Rektangel 49"/>
          <p:cNvSpPr/>
          <p:nvPr/>
        </p:nvSpPr>
        <p:spPr>
          <a:xfrm>
            <a:off x="4036008" y="1362250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Rektangel 49"/>
          <p:cNvSpPr/>
          <p:nvPr/>
        </p:nvSpPr>
        <p:spPr>
          <a:xfrm>
            <a:off x="3988285" y="1521223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Rektangel 49"/>
          <p:cNvSpPr/>
          <p:nvPr/>
        </p:nvSpPr>
        <p:spPr>
          <a:xfrm>
            <a:off x="4357044" y="1306736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ektangel 49"/>
          <p:cNvSpPr/>
          <p:nvPr/>
        </p:nvSpPr>
        <p:spPr>
          <a:xfrm>
            <a:off x="3564210" y="1512116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Rektangel 49"/>
          <p:cNvSpPr/>
          <p:nvPr/>
        </p:nvSpPr>
        <p:spPr>
          <a:xfrm>
            <a:off x="4100352" y="1282302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Rektangel 49"/>
          <p:cNvSpPr/>
          <p:nvPr/>
        </p:nvSpPr>
        <p:spPr>
          <a:xfrm>
            <a:off x="3780234" y="1601870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Rektangel 49"/>
          <p:cNvSpPr/>
          <p:nvPr/>
        </p:nvSpPr>
        <p:spPr>
          <a:xfrm>
            <a:off x="4244576" y="1557227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ektangel 49"/>
          <p:cNvSpPr/>
          <p:nvPr/>
        </p:nvSpPr>
        <p:spPr>
          <a:xfrm>
            <a:off x="3618512" y="1319653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" name="Rektangel 49"/>
          <p:cNvSpPr/>
          <p:nvPr/>
        </p:nvSpPr>
        <p:spPr>
          <a:xfrm>
            <a:off x="4285204" y="1444966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" name="Rektangel 49"/>
          <p:cNvSpPr/>
          <p:nvPr/>
        </p:nvSpPr>
        <p:spPr>
          <a:xfrm>
            <a:off x="3927996" y="1156432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" name="Rektangel 49"/>
          <p:cNvSpPr/>
          <p:nvPr/>
        </p:nvSpPr>
        <p:spPr>
          <a:xfrm>
            <a:off x="4285204" y="1178026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Rektangel 49"/>
          <p:cNvSpPr/>
          <p:nvPr/>
        </p:nvSpPr>
        <p:spPr>
          <a:xfrm>
            <a:off x="3997203" y="1663201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Rektangel 49"/>
          <p:cNvSpPr/>
          <p:nvPr/>
        </p:nvSpPr>
        <p:spPr>
          <a:xfrm>
            <a:off x="3402488" y="1299974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" name="Rektangel 49"/>
          <p:cNvSpPr/>
          <p:nvPr/>
        </p:nvSpPr>
        <p:spPr>
          <a:xfrm>
            <a:off x="4249032" y="1675941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Rektangel 49"/>
          <p:cNvSpPr/>
          <p:nvPr/>
        </p:nvSpPr>
        <p:spPr>
          <a:xfrm>
            <a:off x="3650698" y="1148556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Rektangel 49"/>
          <p:cNvSpPr/>
          <p:nvPr/>
        </p:nvSpPr>
        <p:spPr>
          <a:xfrm>
            <a:off x="3570432" y="1663201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1" name="Rektangel 49"/>
          <p:cNvSpPr/>
          <p:nvPr/>
        </p:nvSpPr>
        <p:spPr>
          <a:xfrm>
            <a:off x="3456198" y="1425257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0" name="Tekstboks 71"/>
          <p:cNvSpPr txBox="1"/>
          <p:nvPr/>
        </p:nvSpPr>
        <p:spPr>
          <a:xfrm>
            <a:off x="3758710" y="807722"/>
            <a:ext cx="6930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 smtClean="0">
                <a:solidFill>
                  <a:prstClr val="black"/>
                </a:solidFill>
                <a:latin typeface="Calibri"/>
              </a:rPr>
              <a:t>Reads</a:t>
            </a:r>
            <a:endParaRPr lang="da-DK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Tekstboks 71"/>
          <p:cNvSpPr txBox="1"/>
          <p:nvPr/>
        </p:nvSpPr>
        <p:spPr>
          <a:xfrm>
            <a:off x="6237690" y="795191"/>
            <a:ext cx="81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 smtClean="0">
                <a:solidFill>
                  <a:prstClr val="black"/>
                </a:solidFill>
                <a:latin typeface="Calibri"/>
              </a:rPr>
              <a:t>Contigs</a:t>
            </a:r>
            <a:endParaRPr lang="da-DK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Rektangel 49"/>
          <p:cNvSpPr/>
          <p:nvPr/>
        </p:nvSpPr>
        <p:spPr>
          <a:xfrm>
            <a:off x="6452842" y="1307194"/>
            <a:ext cx="79200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Rektangel 49"/>
          <p:cNvSpPr/>
          <p:nvPr/>
        </p:nvSpPr>
        <p:spPr>
          <a:xfrm>
            <a:off x="6641758" y="1508020"/>
            <a:ext cx="39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Rektangel 49"/>
          <p:cNvSpPr/>
          <p:nvPr/>
        </p:nvSpPr>
        <p:spPr>
          <a:xfrm>
            <a:off x="6096594" y="1183758"/>
            <a:ext cx="75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8" name="Rektangel 49"/>
          <p:cNvSpPr/>
          <p:nvPr/>
        </p:nvSpPr>
        <p:spPr>
          <a:xfrm>
            <a:off x="6092842" y="1384910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Rektangel 49"/>
          <p:cNvSpPr/>
          <p:nvPr/>
        </p:nvSpPr>
        <p:spPr>
          <a:xfrm>
            <a:off x="6624825" y="1425261"/>
            <a:ext cx="82800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Tekstboks 71"/>
          <p:cNvSpPr txBox="1"/>
          <p:nvPr/>
        </p:nvSpPr>
        <p:spPr>
          <a:xfrm>
            <a:off x="6222907" y="1560276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 smtClean="0">
                <a:solidFill>
                  <a:prstClr val="black"/>
                </a:solidFill>
                <a:latin typeface="Calibri"/>
              </a:rPr>
              <a:t>1000+ bp</a:t>
            </a:r>
            <a:endParaRPr lang="da-DK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Tekstboks 61"/>
          <p:cNvSpPr txBox="1"/>
          <p:nvPr/>
        </p:nvSpPr>
        <p:spPr>
          <a:xfrm>
            <a:off x="1463867" y="2400398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prstClr val="black"/>
                </a:solidFill>
                <a:latin typeface="Calibri"/>
              </a:rPr>
              <a:t>Abundance</a:t>
            </a:r>
            <a:endParaRPr lang="en-GB" sz="1600" b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62" name="Lige pilforbindelse 60"/>
          <p:cNvCxnSpPr/>
          <p:nvPr/>
        </p:nvCxnSpPr>
        <p:spPr>
          <a:xfrm flipH="1">
            <a:off x="3245323" y="3110364"/>
            <a:ext cx="1047038" cy="1014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boks 61"/>
          <p:cNvSpPr txBox="1"/>
          <p:nvPr/>
        </p:nvSpPr>
        <p:spPr>
          <a:xfrm>
            <a:off x="3394329" y="3210836"/>
            <a:ext cx="922047" cy="33855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FFFFFF"/>
                </a:solidFill>
                <a:latin typeface="Calibri"/>
              </a:rPr>
              <a:t>Mapping</a:t>
            </a:r>
            <a:endParaRPr lang="en-GB" sz="16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4" name="Rektangel 49"/>
          <p:cNvSpPr/>
          <p:nvPr/>
        </p:nvSpPr>
        <p:spPr>
          <a:xfrm>
            <a:off x="1521432" y="3660006"/>
            <a:ext cx="97200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Rektangel 49"/>
          <p:cNvSpPr/>
          <p:nvPr/>
        </p:nvSpPr>
        <p:spPr>
          <a:xfrm>
            <a:off x="1550731" y="3375918"/>
            <a:ext cx="39041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6" name="Rektangel 49"/>
          <p:cNvSpPr/>
          <p:nvPr/>
        </p:nvSpPr>
        <p:spPr>
          <a:xfrm>
            <a:off x="1510662" y="3086955"/>
            <a:ext cx="97200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7" name="Rektangel 49"/>
          <p:cNvSpPr/>
          <p:nvPr/>
        </p:nvSpPr>
        <p:spPr>
          <a:xfrm>
            <a:off x="1709774" y="2992684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8" name="Rektangel 49"/>
          <p:cNvSpPr/>
          <p:nvPr/>
        </p:nvSpPr>
        <p:spPr>
          <a:xfrm>
            <a:off x="1941144" y="2991299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9" name="Rektangel 49"/>
          <p:cNvSpPr/>
          <p:nvPr/>
        </p:nvSpPr>
        <p:spPr>
          <a:xfrm>
            <a:off x="1481083" y="2991299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0" name="Rektangel 49"/>
          <p:cNvSpPr/>
          <p:nvPr/>
        </p:nvSpPr>
        <p:spPr>
          <a:xfrm>
            <a:off x="2169835" y="2989906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1" name="Rektangel 49"/>
          <p:cNvSpPr/>
          <p:nvPr/>
        </p:nvSpPr>
        <p:spPr>
          <a:xfrm>
            <a:off x="1787360" y="2904017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2" name="Rektangel 49"/>
          <p:cNvSpPr/>
          <p:nvPr/>
        </p:nvSpPr>
        <p:spPr>
          <a:xfrm>
            <a:off x="2018730" y="2902632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3" name="Rektangel 49"/>
          <p:cNvSpPr/>
          <p:nvPr/>
        </p:nvSpPr>
        <p:spPr>
          <a:xfrm>
            <a:off x="1558669" y="2902632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4" name="Rektangel 49"/>
          <p:cNvSpPr/>
          <p:nvPr/>
        </p:nvSpPr>
        <p:spPr>
          <a:xfrm>
            <a:off x="2247421" y="2901239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5" name="Rektangel 49"/>
          <p:cNvSpPr/>
          <p:nvPr/>
        </p:nvSpPr>
        <p:spPr>
          <a:xfrm>
            <a:off x="1690378" y="2815350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6" name="Rektangel 49"/>
          <p:cNvSpPr/>
          <p:nvPr/>
        </p:nvSpPr>
        <p:spPr>
          <a:xfrm>
            <a:off x="1921748" y="2813965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7" name="Rektangel 49"/>
          <p:cNvSpPr/>
          <p:nvPr/>
        </p:nvSpPr>
        <p:spPr>
          <a:xfrm>
            <a:off x="1461687" y="2813965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8" name="Rektangel 49"/>
          <p:cNvSpPr/>
          <p:nvPr/>
        </p:nvSpPr>
        <p:spPr>
          <a:xfrm>
            <a:off x="2150439" y="2812572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662031" y="2878862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3x</a:t>
            </a:r>
          </a:p>
          <a:p>
            <a:r>
              <a:rPr lang="en-US" dirty="0" smtClean="0"/>
              <a:t>1x</a:t>
            </a:r>
          </a:p>
          <a:p>
            <a:r>
              <a:rPr lang="en-US" dirty="0" smtClean="0"/>
              <a:t>1x</a:t>
            </a:r>
          </a:p>
          <a:p>
            <a:r>
              <a:rPr lang="en-US" dirty="0" smtClean="0"/>
              <a:t>2x</a:t>
            </a:r>
            <a:endParaRPr lang="da-DK" dirty="0"/>
          </a:p>
        </p:txBody>
      </p:sp>
      <p:sp>
        <p:nvSpPr>
          <p:cNvPr id="80" name="Rektangel 49"/>
          <p:cNvSpPr/>
          <p:nvPr/>
        </p:nvSpPr>
        <p:spPr>
          <a:xfrm>
            <a:off x="1791408" y="3290054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1" name="Rektangel 49"/>
          <p:cNvSpPr/>
          <p:nvPr/>
        </p:nvSpPr>
        <p:spPr>
          <a:xfrm>
            <a:off x="2022778" y="3288669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2" name="Rektangel 49"/>
          <p:cNvSpPr/>
          <p:nvPr/>
        </p:nvSpPr>
        <p:spPr>
          <a:xfrm>
            <a:off x="1562717" y="3288669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3" name="Rektangel 49"/>
          <p:cNvSpPr/>
          <p:nvPr/>
        </p:nvSpPr>
        <p:spPr>
          <a:xfrm>
            <a:off x="2251469" y="3287276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4" name="Rektangel 49"/>
          <p:cNvSpPr/>
          <p:nvPr/>
        </p:nvSpPr>
        <p:spPr>
          <a:xfrm>
            <a:off x="1778580" y="3563805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5" name="Rektangel 49"/>
          <p:cNvSpPr/>
          <p:nvPr/>
        </p:nvSpPr>
        <p:spPr>
          <a:xfrm>
            <a:off x="2009950" y="3562420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6" name="Rektangel 49"/>
          <p:cNvSpPr/>
          <p:nvPr/>
        </p:nvSpPr>
        <p:spPr>
          <a:xfrm>
            <a:off x="1549889" y="3562420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7" name="Rektangel 49"/>
          <p:cNvSpPr/>
          <p:nvPr/>
        </p:nvSpPr>
        <p:spPr>
          <a:xfrm>
            <a:off x="2238641" y="3561027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8" name="Rektangel 49"/>
          <p:cNvSpPr/>
          <p:nvPr/>
        </p:nvSpPr>
        <p:spPr>
          <a:xfrm>
            <a:off x="6884842" y="1191360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9" name="Rektangel 49"/>
          <p:cNvSpPr/>
          <p:nvPr/>
        </p:nvSpPr>
        <p:spPr>
          <a:xfrm>
            <a:off x="5445690" y="3276712"/>
            <a:ext cx="79200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0" name="Rektangel 49"/>
          <p:cNvSpPr/>
          <p:nvPr/>
        </p:nvSpPr>
        <p:spPr>
          <a:xfrm>
            <a:off x="6286313" y="3138828"/>
            <a:ext cx="39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1" name="Rektangel 49"/>
          <p:cNvSpPr/>
          <p:nvPr/>
        </p:nvSpPr>
        <p:spPr>
          <a:xfrm>
            <a:off x="5445690" y="3130951"/>
            <a:ext cx="75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2" name="Rektangel 49"/>
          <p:cNvSpPr/>
          <p:nvPr/>
        </p:nvSpPr>
        <p:spPr>
          <a:xfrm>
            <a:off x="5896890" y="2987316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3" name="Rektangel 49"/>
          <p:cNvSpPr/>
          <p:nvPr/>
        </p:nvSpPr>
        <p:spPr>
          <a:xfrm>
            <a:off x="5445690" y="3463090"/>
            <a:ext cx="82800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4" name="Rektangel 49"/>
          <p:cNvSpPr/>
          <p:nvPr/>
        </p:nvSpPr>
        <p:spPr>
          <a:xfrm>
            <a:off x="5445690" y="2983553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5" name="Tekstboks 71"/>
          <p:cNvSpPr txBox="1"/>
          <p:nvPr/>
        </p:nvSpPr>
        <p:spPr>
          <a:xfrm>
            <a:off x="4528234" y="2864205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A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Tekstboks 71"/>
          <p:cNvSpPr txBox="1"/>
          <p:nvPr/>
        </p:nvSpPr>
        <p:spPr>
          <a:xfrm>
            <a:off x="4528234" y="3009552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B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Tekstboks 71"/>
          <p:cNvSpPr txBox="1"/>
          <p:nvPr/>
        </p:nvSpPr>
        <p:spPr>
          <a:xfrm>
            <a:off x="4561511" y="3163519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C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Tekstboks 71"/>
          <p:cNvSpPr txBox="1"/>
          <p:nvPr/>
        </p:nvSpPr>
        <p:spPr>
          <a:xfrm>
            <a:off x="4579854" y="3348720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D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99" name="Lige pilforbindelse 60"/>
          <p:cNvCxnSpPr/>
          <p:nvPr/>
        </p:nvCxnSpPr>
        <p:spPr>
          <a:xfrm flipH="1">
            <a:off x="6178232" y="1898830"/>
            <a:ext cx="674362" cy="84012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kstboks 61"/>
          <p:cNvSpPr txBox="1"/>
          <p:nvPr/>
        </p:nvSpPr>
        <p:spPr>
          <a:xfrm>
            <a:off x="6447375" y="2400398"/>
            <a:ext cx="810438" cy="33855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FFFFFF"/>
                </a:solidFill>
                <a:latin typeface="Calibri"/>
              </a:rPr>
              <a:t>Binning</a:t>
            </a:r>
            <a:endParaRPr lang="en-GB" sz="16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2" name="Rektangel 49"/>
          <p:cNvSpPr/>
          <p:nvPr/>
        </p:nvSpPr>
        <p:spPr>
          <a:xfrm>
            <a:off x="2225974" y="4060578"/>
            <a:ext cx="39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3" name="Rektangel 49"/>
          <p:cNvSpPr/>
          <p:nvPr/>
        </p:nvSpPr>
        <p:spPr>
          <a:xfrm>
            <a:off x="1427524" y="4060578"/>
            <a:ext cx="75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Rektangel 49"/>
          <p:cNvSpPr/>
          <p:nvPr/>
        </p:nvSpPr>
        <p:spPr>
          <a:xfrm>
            <a:off x="2448123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5" name="Rektangel 49"/>
          <p:cNvSpPr/>
          <p:nvPr/>
        </p:nvSpPr>
        <p:spPr>
          <a:xfrm>
            <a:off x="2181987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7" name="Rektangel 49"/>
          <p:cNvSpPr/>
          <p:nvPr/>
        </p:nvSpPr>
        <p:spPr>
          <a:xfrm>
            <a:off x="1685412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8" name="Rektangel 49"/>
          <p:cNvSpPr/>
          <p:nvPr/>
        </p:nvSpPr>
        <p:spPr>
          <a:xfrm>
            <a:off x="1921063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9" name="Rektangel 49"/>
          <p:cNvSpPr/>
          <p:nvPr/>
        </p:nvSpPr>
        <p:spPr>
          <a:xfrm>
            <a:off x="1413420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0" name="Rektangel 49"/>
          <p:cNvSpPr/>
          <p:nvPr/>
        </p:nvSpPr>
        <p:spPr>
          <a:xfrm>
            <a:off x="1962241" y="3375868"/>
            <a:ext cx="442566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Rektangel 49"/>
          <p:cNvSpPr/>
          <p:nvPr/>
        </p:nvSpPr>
        <p:spPr>
          <a:xfrm>
            <a:off x="2324327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2" name="Rektangel 49"/>
          <p:cNvSpPr/>
          <p:nvPr/>
        </p:nvSpPr>
        <p:spPr>
          <a:xfrm>
            <a:off x="2035431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Rektangel 49"/>
          <p:cNvSpPr/>
          <p:nvPr/>
        </p:nvSpPr>
        <p:spPr>
          <a:xfrm>
            <a:off x="1521432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Rektangel 49"/>
          <p:cNvSpPr/>
          <p:nvPr/>
        </p:nvSpPr>
        <p:spPr>
          <a:xfrm>
            <a:off x="1787360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Tekstboks 61"/>
          <p:cNvSpPr txBox="1"/>
          <p:nvPr/>
        </p:nvSpPr>
        <p:spPr>
          <a:xfrm>
            <a:off x="4869250" y="2476796"/>
            <a:ext cx="816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prstClr val="black"/>
                </a:solidFill>
                <a:latin typeface="Calibri"/>
              </a:rPr>
              <a:t>Species</a:t>
            </a:r>
            <a:endParaRPr lang="en-GB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534349" y="391789"/>
            <a:ext cx="101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Sample1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59115" y="4890611"/>
            <a:ext cx="72152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Challenges: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Assembly? </a:t>
            </a:r>
            <a:r>
              <a:rPr lang="en-US" dirty="0" smtClean="0"/>
              <a:t>- difficult  (</a:t>
            </a:r>
            <a:r>
              <a:rPr lang="en-US" dirty="0" err="1" smtClean="0"/>
              <a:t>eg</a:t>
            </a:r>
            <a:r>
              <a:rPr lang="en-US" dirty="0" smtClean="0"/>
              <a:t>. Only small portions of reads can be assembled)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Binning? </a:t>
            </a:r>
            <a:r>
              <a:rPr lang="en-US" dirty="0" smtClean="0"/>
              <a:t>– difficult (</a:t>
            </a:r>
            <a:r>
              <a:rPr lang="en-US" dirty="0" err="1" smtClean="0"/>
              <a:t>eg</a:t>
            </a:r>
            <a:r>
              <a:rPr lang="en-US" dirty="0" smtClean="0"/>
              <a:t>. may need reference genomes, computationally expensive)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Mapping? </a:t>
            </a:r>
            <a:r>
              <a:rPr lang="en-US" dirty="0" smtClean="0"/>
              <a:t>– difficult (</a:t>
            </a:r>
            <a:r>
              <a:rPr lang="en-US" dirty="0" err="1" smtClean="0"/>
              <a:t>eg</a:t>
            </a:r>
            <a:r>
              <a:rPr lang="en-US" dirty="0" smtClean="0"/>
              <a:t>. </a:t>
            </a:r>
            <a:r>
              <a:rPr lang="en-US" dirty="0"/>
              <a:t>a</a:t>
            </a:r>
            <a:r>
              <a:rPr lang="en-US" dirty="0" smtClean="0"/>
              <a:t>ccuracy, computationally expensive)</a:t>
            </a:r>
          </a:p>
          <a:p>
            <a:pPr marL="285750" lvl="1" indent="-285750">
              <a:buFont typeface="Arial"/>
              <a:buChar char="•"/>
            </a:pPr>
            <a:r>
              <a:rPr lang="en-US" b="1" dirty="0">
                <a:solidFill>
                  <a:srgbClr val="FF0000"/>
                </a:solidFill>
              </a:rPr>
              <a:t>4 </a:t>
            </a:r>
            <a:r>
              <a:rPr lang="en-US" b="1" dirty="0" err="1">
                <a:solidFill>
                  <a:srgbClr val="FF0000"/>
                </a:solidFill>
              </a:rPr>
              <a:t>petabase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pairs</a:t>
            </a:r>
            <a:r>
              <a:rPr lang="en-US" b="1" dirty="0"/>
              <a:t> </a:t>
            </a:r>
            <a:r>
              <a:rPr lang="en-US" dirty="0"/>
              <a:t>of </a:t>
            </a:r>
            <a:r>
              <a:rPr lang="en-US" dirty="0" smtClean="0"/>
              <a:t>DNA in </a:t>
            </a:r>
            <a:r>
              <a:rPr lang="en-US" dirty="0"/>
              <a:t>a gram of </a:t>
            </a:r>
            <a:r>
              <a:rPr lang="en-US" dirty="0" smtClean="0"/>
              <a:t>soil(</a:t>
            </a:r>
            <a:r>
              <a:rPr lang="en-US" dirty="0"/>
              <a:t>Jack A. Gilbert,2013)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cxnSp>
        <p:nvCxnSpPr>
          <p:cNvPr id="101" name="Lige pilforbindelse 60"/>
          <p:cNvCxnSpPr/>
          <p:nvPr/>
        </p:nvCxnSpPr>
        <p:spPr>
          <a:xfrm>
            <a:off x="2125163" y="4388376"/>
            <a:ext cx="1140113" cy="31309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465056" y="1898830"/>
            <a:ext cx="114798" cy="2233756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Action Button: Help 127"/>
          <p:cNvSpPr/>
          <p:nvPr/>
        </p:nvSpPr>
        <p:spPr>
          <a:xfrm>
            <a:off x="4836579" y="3169814"/>
            <a:ext cx="822960" cy="822960"/>
          </a:xfrm>
          <a:prstGeom prst="actionButtonHelp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pic>
        <p:nvPicPr>
          <p:cNvPr id="129" name="image5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52594" y="3648611"/>
            <a:ext cx="1751509" cy="161425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30" name="Lige pilforbindelse 60"/>
          <p:cNvCxnSpPr/>
          <p:nvPr/>
        </p:nvCxnSpPr>
        <p:spPr>
          <a:xfrm flipV="1">
            <a:off x="5896890" y="4455737"/>
            <a:ext cx="727935" cy="44838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 descr="Screen Shot 2014-11-14 at 12.57.25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552" y="4455737"/>
            <a:ext cx="2529634" cy="745275"/>
          </a:xfrm>
          <a:prstGeom prst="rect">
            <a:avLst/>
          </a:prstGeom>
        </p:spPr>
      </p:pic>
      <p:sp>
        <p:nvSpPr>
          <p:cNvPr id="131" name="TextBox 130"/>
          <p:cNvSpPr txBox="1"/>
          <p:nvPr/>
        </p:nvSpPr>
        <p:spPr>
          <a:xfrm>
            <a:off x="1521432" y="162120"/>
            <a:ext cx="7071969" cy="46166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 typical pipeline of </a:t>
            </a:r>
            <a:r>
              <a:rPr lang="en-US" sz="2400" dirty="0" err="1" smtClean="0">
                <a:solidFill>
                  <a:schemeClr val="bg1"/>
                </a:solidFill>
              </a:rPr>
              <a:t>metagenome</a:t>
            </a:r>
            <a:r>
              <a:rPr lang="en-US" sz="2400" dirty="0" smtClean="0">
                <a:solidFill>
                  <a:schemeClr val="bg1"/>
                </a:solidFill>
              </a:rPr>
              <a:t> diversity analysis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6" name="Tekstboks 71"/>
          <p:cNvSpPr txBox="1"/>
          <p:nvPr/>
        </p:nvSpPr>
        <p:spPr>
          <a:xfrm>
            <a:off x="3394329" y="1735209"/>
            <a:ext cx="1133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 smtClean="0">
                <a:solidFill>
                  <a:prstClr val="black"/>
                </a:solidFill>
                <a:latin typeface="Calibri"/>
              </a:rPr>
              <a:t>100-150 bp</a:t>
            </a:r>
            <a:endParaRPr lang="da-DK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Tekstboks 61"/>
          <p:cNvSpPr txBox="1"/>
          <p:nvPr/>
        </p:nvSpPr>
        <p:spPr>
          <a:xfrm>
            <a:off x="3369372" y="4049822"/>
            <a:ext cx="2294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prstClr val="black"/>
                </a:solidFill>
                <a:latin typeface="Calibri"/>
              </a:rPr>
              <a:t>Samples by species table</a:t>
            </a:r>
            <a:endParaRPr lang="en-GB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16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395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4927"/>
    </mc:Choice>
    <mc:Fallback xmlns="">
      <p:transition xmlns:p14="http://schemas.microsoft.com/office/powerpoint/2010/main" advTm="64927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Lige pilforbindelse 32"/>
          <p:cNvCxnSpPr/>
          <p:nvPr/>
        </p:nvCxnSpPr>
        <p:spPr>
          <a:xfrm>
            <a:off x="2545276" y="1144688"/>
            <a:ext cx="7200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boks 33"/>
          <p:cNvSpPr txBox="1"/>
          <p:nvPr/>
        </p:nvSpPr>
        <p:spPr>
          <a:xfrm>
            <a:off x="2302034" y="1199555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smtClean="0">
                <a:solidFill>
                  <a:prstClr val="black"/>
                </a:solidFill>
                <a:latin typeface="Calibri"/>
              </a:rPr>
              <a:t>Sequencing</a:t>
            </a:r>
            <a:endParaRPr lang="en-GB" sz="16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7" name="Lige pilforbindelse 60"/>
          <p:cNvCxnSpPr/>
          <p:nvPr/>
        </p:nvCxnSpPr>
        <p:spPr>
          <a:xfrm flipV="1">
            <a:off x="4836579" y="1299974"/>
            <a:ext cx="1089978" cy="676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boks 61"/>
          <p:cNvSpPr txBox="1"/>
          <p:nvPr/>
        </p:nvSpPr>
        <p:spPr>
          <a:xfrm>
            <a:off x="4903520" y="875662"/>
            <a:ext cx="979755" cy="33855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  <a:latin typeface="Calibri"/>
              </a:rPr>
              <a:t>Assembly </a:t>
            </a:r>
            <a:endParaRPr lang="en-GB" sz="1600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580287" y="1384569"/>
            <a:ext cx="272438" cy="27243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852725" y="1108944"/>
            <a:ext cx="272438" cy="272438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554253" y="861307"/>
            <a:ext cx="272438" cy="27243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233483" y="1044939"/>
            <a:ext cx="272438" cy="272438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Rektangel 49"/>
          <p:cNvSpPr/>
          <p:nvPr/>
        </p:nvSpPr>
        <p:spPr>
          <a:xfrm>
            <a:off x="3819984" y="1433839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Rektangel 49"/>
          <p:cNvSpPr/>
          <p:nvPr/>
        </p:nvSpPr>
        <p:spPr>
          <a:xfrm>
            <a:off x="4036008" y="1362250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Rektangel 49"/>
          <p:cNvSpPr/>
          <p:nvPr/>
        </p:nvSpPr>
        <p:spPr>
          <a:xfrm>
            <a:off x="3988285" y="1521223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Rektangel 49"/>
          <p:cNvSpPr/>
          <p:nvPr/>
        </p:nvSpPr>
        <p:spPr>
          <a:xfrm>
            <a:off x="4357044" y="1306736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ektangel 49"/>
          <p:cNvSpPr/>
          <p:nvPr/>
        </p:nvSpPr>
        <p:spPr>
          <a:xfrm>
            <a:off x="3564210" y="1512116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Rektangel 49"/>
          <p:cNvSpPr/>
          <p:nvPr/>
        </p:nvSpPr>
        <p:spPr>
          <a:xfrm>
            <a:off x="4100352" y="1282302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Rektangel 49"/>
          <p:cNvSpPr/>
          <p:nvPr/>
        </p:nvSpPr>
        <p:spPr>
          <a:xfrm>
            <a:off x="3780234" y="1601870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Rektangel 49"/>
          <p:cNvSpPr/>
          <p:nvPr/>
        </p:nvSpPr>
        <p:spPr>
          <a:xfrm>
            <a:off x="4244576" y="1557227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ektangel 49"/>
          <p:cNvSpPr/>
          <p:nvPr/>
        </p:nvSpPr>
        <p:spPr>
          <a:xfrm>
            <a:off x="3618512" y="1319653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" name="Rektangel 49"/>
          <p:cNvSpPr/>
          <p:nvPr/>
        </p:nvSpPr>
        <p:spPr>
          <a:xfrm>
            <a:off x="4285204" y="1444966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" name="Rektangel 49"/>
          <p:cNvSpPr/>
          <p:nvPr/>
        </p:nvSpPr>
        <p:spPr>
          <a:xfrm>
            <a:off x="3927996" y="1156432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" name="Rektangel 49"/>
          <p:cNvSpPr/>
          <p:nvPr/>
        </p:nvSpPr>
        <p:spPr>
          <a:xfrm>
            <a:off x="4285204" y="1178026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Rektangel 49"/>
          <p:cNvSpPr/>
          <p:nvPr/>
        </p:nvSpPr>
        <p:spPr>
          <a:xfrm>
            <a:off x="3997203" y="1663201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Rektangel 49"/>
          <p:cNvSpPr/>
          <p:nvPr/>
        </p:nvSpPr>
        <p:spPr>
          <a:xfrm>
            <a:off x="3402488" y="1299974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" name="Rektangel 49"/>
          <p:cNvSpPr/>
          <p:nvPr/>
        </p:nvSpPr>
        <p:spPr>
          <a:xfrm>
            <a:off x="4249032" y="1675941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Rektangel 49"/>
          <p:cNvSpPr/>
          <p:nvPr/>
        </p:nvSpPr>
        <p:spPr>
          <a:xfrm>
            <a:off x="3650698" y="1148556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Rektangel 49"/>
          <p:cNvSpPr/>
          <p:nvPr/>
        </p:nvSpPr>
        <p:spPr>
          <a:xfrm>
            <a:off x="3570432" y="1663201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1" name="Rektangel 49"/>
          <p:cNvSpPr/>
          <p:nvPr/>
        </p:nvSpPr>
        <p:spPr>
          <a:xfrm>
            <a:off x="3456198" y="1425257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0" name="Tekstboks 71"/>
          <p:cNvSpPr txBox="1"/>
          <p:nvPr/>
        </p:nvSpPr>
        <p:spPr>
          <a:xfrm>
            <a:off x="3758710" y="807722"/>
            <a:ext cx="6930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 smtClean="0">
                <a:solidFill>
                  <a:prstClr val="black"/>
                </a:solidFill>
                <a:latin typeface="Calibri"/>
              </a:rPr>
              <a:t>Reads</a:t>
            </a:r>
            <a:endParaRPr lang="da-DK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Tekstboks 71"/>
          <p:cNvSpPr txBox="1"/>
          <p:nvPr/>
        </p:nvSpPr>
        <p:spPr>
          <a:xfrm>
            <a:off x="6237690" y="795191"/>
            <a:ext cx="81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 smtClean="0">
                <a:solidFill>
                  <a:prstClr val="black"/>
                </a:solidFill>
                <a:latin typeface="Calibri"/>
              </a:rPr>
              <a:t>Contigs</a:t>
            </a:r>
            <a:endParaRPr lang="da-DK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Rektangel 49"/>
          <p:cNvSpPr/>
          <p:nvPr/>
        </p:nvSpPr>
        <p:spPr>
          <a:xfrm>
            <a:off x="6452842" y="1307194"/>
            <a:ext cx="79200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Rektangel 49"/>
          <p:cNvSpPr/>
          <p:nvPr/>
        </p:nvSpPr>
        <p:spPr>
          <a:xfrm>
            <a:off x="6641758" y="1508020"/>
            <a:ext cx="39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Rektangel 49"/>
          <p:cNvSpPr/>
          <p:nvPr/>
        </p:nvSpPr>
        <p:spPr>
          <a:xfrm>
            <a:off x="6096594" y="1183758"/>
            <a:ext cx="75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8" name="Rektangel 49"/>
          <p:cNvSpPr/>
          <p:nvPr/>
        </p:nvSpPr>
        <p:spPr>
          <a:xfrm>
            <a:off x="6092842" y="1384910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Rektangel 49"/>
          <p:cNvSpPr/>
          <p:nvPr/>
        </p:nvSpPr>
        <p:spPr>
          <a:xfrm>
            <a:off x="6624825" y="1425261"/>
            <a:ext cx="82800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Tekstboks 71"/>
          <p:cNvSpPr txBox="1"/>
          <p:nvPr/>
        </p:nvSpPr>
        <p:spPr>
          <a:xfrm>
            <a:off x="6222907" y="1560276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 smtClean="0">
                <a:solidFill>
                  <a:prstClr val="black"/>
                </a:solidFill>
                <a:latin typeface="Calibri"/>
              </a:rPr>
              <a:t>1000+ bp</a:t>
            </a:r>
            <a:endParaRPr lang="da-DK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Tekstboks 61"/>
          <p:cNvSpPr txBox="1"/>
          <p:nvPr/>
        </p:nvSpPr>
        <p:spPr>
          <a:xfrm>
            <a:off x="1463867" y="2400398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prstClr val="black"/>
                </a:solidFill>
                <a:latin typeface="Calibri"/>
              </a:rPr>
              <a:t>Abundance</a:t>
            </a:r>
            <a:endParaRPr lang="en-GB" sz="1600" b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62" name="Lige pilforbindelse 60"/>
          <p:cNvCxnSpPr/>
          <p:nvPr/>
        </p:nvCxnSpPr>
        <p:spPr>
          <a:xfrm flipH="1">
            <a:off x="3245323" y="3110364"/>
            <a:ext cx="1047038" cy="1014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boks 61"/>
          <p:cNvSpPr txBox="1"/>
          <p:nvPr/>
        </p:nvSpPr>
        <p:spPr>
          <a:xfrm>
            <a:off x="3394329" y="3210836"/>
            <a:ext cx="922047" cy="33855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FFFFFF"/>
                </a:solidFill>
                <a:latin typeface="Calibri"/>
              </a:rPr>
              <a:t>Mapping</a:t>
            </a:r>
            <a:endParaRPr lang="en-GB" sz="16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4" name="Rektangel 49"/>
          <p:cNvSpPr/>
          <p:nvPr/>
        </p:nvSpPr>
        <p:spPr>
          <a:xfrm>
            <a:off x="1521432" y="3660006"/>
            <a:ext cx="97200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Rektangel 49"/>
          <p:cNvSpPr/>
          <p:nvPr/>
        </p:nvSpPr>
        <p:spPr>
          <a:xfrm>
            <a:off x="1550731" y="3375918"/>
            <a:ext cx="39041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6" name="Rektangel 49"/>
          <p:cNvSpPr/>
          <p:nvPr/>
        </p:nvSpPr>
        <p:spPr>
          <a:xfrm>
            <a:off x="1510662" y="3086955"/>
            <a:ext cx="97200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7" name="Rektangel 49"/>
          <p:cNvSpPr/>
          <p:nvPr/>
        </p:nvSpPr>
        <p:spPr>
          <a:xfrm>
            <a:off x="1709774" y="2992684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8" name="Rektangel 49"/>
          <p:cNvSpPr/>
          <p:nvPr/>
        </p:nvSpPr>
        <p:spPr>
          <a:xfrm>
            <a:off x="1941144" y="2991299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9" name="Rektangel 49"/>
          <p:cNvSpPr/>
          <p:nvPr/>
        </p:nvSpPr>
        <p:spPr>
          <a:xfrm>
            <a:off x="1481083" y="2991299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0" name="Rektangel 49"/>
          <p:cNvSpPr/>
          <p:nvPr/>
        </p:nvSpPr>
        <p:spPr>
          <a:xfrm>
            <a:off x="2169835" y="2989906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1" name="Rektangel 49"/>
          <p:cNvSpPr/>
          <p:nvPr/>
        </p:nvSpPr>
        <p:spPr>
          <a:xfrm>
            <a:off x="1787360" y="2904017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2" name="Rektangel 49"/>
          <p:cNvSpPr/>
          <p:nvPr/>
        </p:nvSpPr>
        <p:spPr>
          <a:xfrm>
            <a:off x="2018730" y="2902632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3" name="Rektangel 49"/>
          <p:cNvSpPr/>
          <p:nvPr/>
        </p:nvSpPr>
        <p:spPr>
          <a:xfrm>
            <a:off x="1558669" y="2902632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4" name="Rektangel 49"/>
          <p:cNvSpPr/>
          <p:nvPr/>
        </p:nvSpPr>
        <p:spPr>
          <a:xfrm>
            <a:off x="2247421" y="2901239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5" name="Rektangel 49"/>
          <p:cNvSpPr/>
          <p:nvPr/>
        </p:nvSpPr>
        <p:spPr>
          <a:xfrm>
            <a:off x="1690378" y="2815350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6" name="Rektangel 49"/>
          <p:cNvSpPr/>
          <p:nvPr/>
        </p:nvSpPr>
        <p:spPr>
          <a:xfrm>
            <a:off x="1921748" y="2813965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7" name="Rektangel 49"/>
          <p:cNvSpPr/>
          <p:nvPr/>
        </p:nvSpPr>
        <p:spPr>
          <a:xfrm>
            <a:off x="1461687" y="2813965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8" name="Rektangel 49"/>
          <p:cNvSpPr/>
          <p:nvPr/>
        </p:nvSpPr>
        <p:spPr>
          <a:xfrm>
            <a:off x="2150439" y="2812572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662031" y="2878862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3x</a:t>
            </a:r>
          </a:p>
          <a:p>
            <a:r>
              <a:rPr lang="en-US" dirty="0" smtClean="0"/>
              <a:t>1x</a:t>
            </a:r>
          </a:p>
          <a:p>
            <a:r>
              <a:rPr lang="en-US" dirty="0" smtClean="0"/>
              <a:t>1x</a:t>
            </a:r>
          </a:p>
          <a:p>
            <a:r>
              <a:rPr lang="en-US" dirty="0" smtClean="0"/>
              <a:t>2x</a:t>
            </a:r>
            <a:endParaRPr lang="da-DK" dirty="0"/>
          </a:p>
        </p:txBody>
      </p:sp>
      <p:sp>
        <p:nvSpPr>
          <p:cNvPr id="80" name="Rektangel 49"/>
          <p:cNvSpPr/>
          <p:nvPr/>
        </p:nvSpPr>
        <p:spPr>
          <a:xfrm>
            <a:off x="1791408" y="3290054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1" name="Rektangel 49"/>
          <p:cNvSpPr/>
          <p:nvPr/>
        </p:nvSpPr>
        <p:spPr>
          <a:xfrm>
            <a:off x="2022778" y="3288669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2" name="Rektangel 49"/>
          <p:cNvSpPr/>
          <p:nvPr/>
        </p:nvSpPr>
        <p:spPr>
          <a:xfrm>
            <a:off x="1562717" y="3288669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3" name="Rektangel 49"/>
          <p:cNvSpPr/>
          <p:nvPr/>
        </p:nvSpPr>
        <p:spPr>
          <a:xfrm>
            <a:off x="2251469" y="3287276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4" name="Rektangel 49"/>
          <p:cNvSpPr/>
          <p:nvPr/>
        </p:nvSpPr>
        <p:spPr>
          <a:xfrm>
            <a:off x="1778580" y="3563805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5" name="Rektangel 49"/>
          <p:cNvSpPr/>
          <p:nvPr/>
        </p:nvSpPr>
        <p:spPr>
          <a:xfrm>
            <a:off x="2009950" y="3562420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6" name="Rektangel 49"/>
          <p:cNvSpPr/>
          <p:nvPr/>
        </p:nvSpPr>
        <p:spPr>
          <a:xfrm>
            <a:off x="1549889" y="3562420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7" name="Rektangel 49"/>
          <p:cNvSpPr/>
          <p:nvPr/>
        </p:nvSpPr>
        <p:spPr>
          <a:xfrm>
            <a:off x="2238641" y="3561027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8" name="Rektangel 49"/>
          <p:cNvSpPr/>
          <p:nvPr/>
        </p:nvSpPr>
        <p:spPr>
          <a:xfrm>
            <a:off x="6884842" y="1191360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9" name="Rektangel 49"/>
          <p:cNvSpPr/>
          <p:nvPr/>
        </p:nvSpPr>
        <p:spPr>
          <a:xfrm>
            <a:off x="5445690" y="3276712"/>
            <a:ext cx="79200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0" name="Rektangel 49"/>
          <p:cNvSpPr/>
          <p:nvPr/>
        </p:nvSpPr>
        <p:spPr>
          <a:xfrm>
            <a:off x="6286313" y="3138828"/>
            <a:ext cx="39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1" name="Rektangel 49"/>
          <p:cNvSpPr/>
          <p:nvPr/>
        </p:nvSpPr>
        <p:spPr>
          <a:xfrm>
            <a:off x="5445690" y="3130951"/>
            <a:ext cx="75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2" name="Rektangel 49"/>
          <p:cNvSpPr/>
          <p:nvPr/>
        </p:nvSpPr>
        <p:spPr>
          <a:xfrm>
            <a:off x="5896890" y="2987316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3" name="Rektangel 49"/>
          <p:cNvSpPr/>
          <p:nvPr/>
        </p:nvSpPr>
        <p:spPr>
          <a:xfrm>
            <a:off x="5445690" y="3463090"/>
            <a:ext cx="82800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4" name="Rektangel 49"/>
          <p:cNvSpPr/>
          <p:nvPr/>
        </p:nvSpPr>
        <p:spPr>
          <a:xfrm>
            <a:off x="5445690" y="2983553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5" name="Tekstboks 71"/>
          <p:cNvSpPr txBox="1"/>
          <p:nvPr/>
        </p:nvSpPr>
        <p:spPr>
          <a:xfrm>
            <a:off x="4528234" y="2864205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A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Tekstboks 71"/>
          <p:cNvSpPr txBox="1"/>
          <p:nvPr/>
        </p:nvSpPr>
        <p:spPr>
          <a:xfrm>
            <a:off x="4528234" y="3009552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B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Tekstboks 71"/>
          <p:cNvSpPr txBox="1"/>
          <p:nvPr/>
        </p:nvSpPr>
        <p:spPr>
          <a:xfrm>
            <a:off x="4561511" y="3163519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C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Tekstboks 71"/>
          <p:cNvSpPr txBox="1"/>
          <p:nvPr/>
        </p:nvSpPr>
        <p:spPr>
          <a:xfrm>
            <a:off x="4579854" y="3348720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D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99" name="Lige pilforbindelse 60"/>
          <p:cNvCxnSpPr/>
          <p:nvPr/>
        </p:nvCxnSpPr>
        <p:spPr>
          <a:xfrm flipH="1">
            <a:off x="6178232" y="1898830"/>
            <a:ext cx="674362" cy="84012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kstboks 61"/>
          <p:cNvSpPr txBox="1"/>
          <p:nvPr/>
        </p:nvSpPr>
        <p:spPr>
          <a:xfrm>
            <a:off x="6447375" y="2400398"/>
            <a:ext cx="810438" cy="33855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FFFFFF"/>
                </a:solidFill>
                <a:latin typeface="Calibri"/>
              </a:rPr>
              <a:t>Binning</a:t>
            </a:r>
            <a:endParaRPr lang="en-GB" sz="16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2" name="Rektangel 49"/>
          <p:cNvSpPr/>
          <p:nvPr/>
        </p:nvSpPr>
        <p:spPr>
          <a:xfrm>
            <a:off x="2225974" y="4060578"/>
            <a:ext cx="39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3" name="Rektangel 49"/>
          <p:cNvSpPr/>
          <p:nvPr/>
        </p:nvSpPr>
        <p:spPr>
          <a:xfrm>
            <a:off x="1427524" y="4060578"/>
            <a:ext cx="75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Rektangel 49"/>
          <p:cNvSpPr/>
          <p:nvPr/>
        </p:nvSpPr>
        <p:spPr>
          <a:xfrm>
            <a:off x="2448123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5" name="Rektangel 49"/>
          <p:cNvSpPr/>
          <p:nvPr/>
        </p:nvSpPr>
        <p:spPr>
          <a:xfrm>
            <a:off x="2181987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7" name="Rektangel 49"/>
          <p:cNvSpPr/>
          <p:nvPr/>
        </p:nvSpPr>
        <p:spPr>
          <a:xfrm>
            <a:off x="1685412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8" name="Rektangel 49"/>
          <p:cNvSpPr/>
          <p:nvPr/>
        </p:nvSpPr>
        <p:spPr>
          <a:xfrm>
            <a:off x="1921063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9" name="Rektangel 49"/>
          <p:cNvSpPr/>
          <p:nvPr/>
        </p:nvSpPr>
        <p:spPr>
          <a:xfrm>
            <a:off x="1413420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0" name="Rektangel 49"/>
          <p:cNvSpPr/>
          <p:nvPr/>
        </p:nvSpPr>
        <p:spPr>
          <a:xfrm>
            <a:off x="1962241" y="3375868"/>
            <a:ext cx="442566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Rektangel 49"/>
          <p:cNvSpPr/>
          <p:nvPr/>
        </p:nvSpPr>
        <p:spPr>
          <a:xfrm>
            <a:off x="2324327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2" name="Rektangel 49"/>
          <p:cNvSpPr/>
          <p:nvPr/>
        </p:nvSpPr>
        <p:spPr>
          <a:xfrm>
            <a:off x="2035431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Rektangel 49"/>
          <p:cNvSpPr/>
          <p:nvPr/>
        </p:nvSpPr>
        <p:spPr>
          <a:xfrm>
            <a:off x="1521432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Rektangel 49"/>
          <p:cNvSpPr/>
          <p:nvPr/>
        </p:nvSpPr>
        <p:spPr>
          <a:xfrm>
            <a:off x="1787360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Tekstboks 61"/>
          <p:cNvSpPr txBox="1"/>
          <p:nvPr/>
        </p:nvSpPr>
        <p:spPr>
          <a:xfrm>
            <a:off x="4869250" y="2476796"/>
            <a:ext cx="816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prstClr val="black"/>
                </a:solidFill>
                <a:latin typeface="Calibri"/>
              </a:rPr>
              <a:t>Species</a:t>
            </a:r>
            <a:endParaRPr lang="en-GB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534349" y="391789"/>
            <a:ext cx="101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Sample1</a:t>
            </a:r>
            <a:endParaRPr lang="en-US" dirty="0"/>
          </a:p>
        </p:txBody>
      </p:sp>
      <p:cxnSp>
        <p:nvCxnSpPr>
          <p:cNvPr id="101" name="Lige pilforbindelse 60"/>
          <p:cNvCxnSpPr/>
          <p:nvPr/>
        </p:nvCxnSpPr>
        <p:spPr>
          <a:xfrm>
            <a:off x="2125163" y="4388376"/>
            <a:ext cx="1140113" cy="31309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kstboks 61"/>
          <p:cNvSpPr txBox="1"/>
          <p:nvPr/>
        </p:nvSpPr>
        <p:spPr>
          <a:xfrm>
            <a:off x="3369372" y="4049822"/>
            <a:ext cx="2249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prstClr val="black"/>
                </a:solidFill>
                <a:latin typeface="Calibri"/>
              </a:rPr>
              <a:t>Species-by-sample table</a:t>
            </a:r>
            <a:endParaRPr lang="en-GB" sz="1600" b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4465056" y="1898830"/>
            <a:ext cx="36172" cy="2180361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Action Button: Help 127"/>
          <p:cNvSpPr/>
          <p:nvPr/>
        </p:nvSpPr>
        <p:spPr>
          <a:xfrm>
            <a:off x="5143015" y="2964388"/>
            <a:ext cx="822960" cy="822960"/>
          </a:xfrm>
          <a:prstGeom prst="actionButtonHelp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pic>
        <p:nvPicPr>
          <p:cNvPr id="129" name="image5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52594" y="3648611"/>
            <a:ext cx="1751509" cy="161425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30" name="Lige pilforbindelse 60"/>
          <p:cNvCxnSpPr/>
          <p:nvPr/>
        </p:nvCxnSpPr>
        <p:spPr>
          <a:xfrm flipV="1">
            <a:off x="5896890" y="4455737"/>
            <a:ext cx="727935" cy="44838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 descr="Screen Shot 2014-11-14 at 12.57.25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552" y="4455737"/>
            <a:ext cx="2529634" cy="745275"/>
          </a:xfrm>
          <a:prstGeom prst="rect">
            <a:avLst/>
          </a:prstGeom>
        </p:spPr>
      </p:pic>
      <p:sp>
        <p:nvSpPr>
          <p:cNvPr id="131" name="TextBox 130"/>
          <p:cNvSpPr txBox="1"/>
          <p:nvPr/>
        </p:nvSpPr>
        <p:spPr>
          <a:xfrm>
            <a:off x="1521432" y="162120"/>
            <a:ext cx="7071969" cy="46166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 typical pipeline of </a:t>
            </a:r>
            <a:r>
              <a:rPr lang="en-US" sz="2400" dirty="0" err="1" smtClean="0">
                <a:solidFill>
                  <a:schemeClr val="bg1"/>
                </a:solidFill>
              </a:rPr>
              <a:t>metagenome</a:t>
            </a:r>
            <a:r>
              <a:rPr lang="en-US" sz="2400" dirty="0" smtClean="0">
                <a:solidFill>
                  <a:schemeClr val="bg1"/>
                </a:solidFill>
              </a:rPr>
              <a:t> diversity analysis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6" name="Tekstboks 71"/>
          <p:cNvSpPr txBox="1"/>
          <p:nvPr/>
        </p:nvSpPr>
        <p:spPr>
          <a:xfrm>
            <a:off x="3394329" y="1735209"/>
            <a:ext cx="1133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 smtClean="0">
                <a:solidFill>
                  <a:prstClr val="black"/>
                </a:solidFill>
                <a:latin typeface="Calibri"/>
              </a:rPr>
              <a:t>100-150 bp</a:t>
            </a:r>
            <a:endParaRPr lang="da-DK" sz="16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 descr="Screen Shot 2014-11-14 at 10.54.33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439" y="3991663"/>
            <a:ext cx="5842000" cy="203200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17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303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2778"/>
    </mc:Choice>
    <mc:Fallback xmlns="">
      <p:transition xmlns:p14="http://schemas.microsoft.com/office/powerpoint/2010/main" advTm="2277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TextBox 611"/>
          <p:cNvSpPr txBox="1"/>
          <p:nvPr/>
        </p:nvSpPr>
        <p:spPr>
          <a:xfrm>
            <a:off x="5140455" y="1147799"/>
            <a:ext cx="3906464" cy="46166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Reads -&gt; k-</a:t>
            </a:r>
            <a:r>
              <a:rPr lang="en-US" sz="2400" dirty="0" err="1" smtClean="0">
                <a:solidFill>
                  <a:schemeClr val="bg1"/>
                </a:solidFill>
              </a:rPr>
              <a:t>mers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18</a:t>
            </a:fld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4734598" y="5425811"/>
            <a:ext cx="3952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K-mer : DNA segment with length of k.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04711" y="1919193"/>
            <a:ext cx="8251226" cy="1200329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&gt;24288227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TTTGCCTGTTGAAAACCTGTAAACGGGATGTTTCCGGGGTTTTCCGCCCCGGTAGGGTTGAGACGTGCCCCGCGGTCGCGAACAGCTCGCCGCTTACCGGCGTAAGAGCGATCCGCAACACACCCCGGAGCCTCTACCCCCCCCTCACGC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236445" y="3158573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TTTGCCTGTT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407031" y="3463333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TTGCCTGTTG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4088727" y="3332518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TTTCCGGGGT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4241127" y="3643707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TTCCGGGGTT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4393527" y="3796107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TTCCGGGGTT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4545927" y="3948507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ATCCGCGGTT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4698327" y="4100907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TTCCGGGGTT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4850727" y="4253307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TTCCGGGGTT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5003127" y="4405707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TTCCGGCCGTT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5155527" y="4558107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GGTTTTTCCG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378833" y="2256739"/>
            <a:ext cx="1225827" cy="260128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9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9000"/>
                </a:schemeClr>
              </a:gs>
            </a:gsLst>
            <a:lin ang="16200000" scaled="0"/>
            <a:tileRect/>
          </a:gradFill>
          <a:ln w="19050" cmpd="sng">
            <a:solidFill>
              <a:srgbClr val="FFFFFF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504D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517807" y="2256739"/>
            <a:ext cx="1225827" cy="260128"/>
          </a:xfrm>
          <a:prstGeom prst="roundRect">
            <a:avLst/>
          </a:prstGeom>
          <a:solidFill>
            <a:srgbClr val="1F497D">
              <a:alpha val="9000"/>
            </a:srgbClr>
          </a:solidFill>
          <a:ln w="19050" cmpd="sng">
            <a:solidFill>
              <a:srgbClr val="FFFFFF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504D"/>
              </a:solidFill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440362" y="3164915"/>
            <a:ext cx="1225827" cy="260128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9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9000"/>
                </a:schemeClr>
              </a:gs>
            </a:gsLst>
            <a:lin ang="16200000" scaled="0"/>
            <a:tileRect/>
          </a:gradFill>
          <a:ln w="19050" cmpd="sng">
            <a:solidFill>
              <a:srgbClr val="FFFFFF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504D"/>
              </a:solidFill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615599" y="3486420"/>
            <a:ext cx="1225827" cy="260128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9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9000"/>
                </a:schemeClr>
              </a:gs>
            </a:gsLst>
            <a:lin ang="16200000" scaled="0"/>
            <a:tileRect/>
          </a:gradFill>
          <a:ln w="19050" cmpd="sng">
            <a:solidFill>
              <a:srgbClr val="FFFFFF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504D"/>
              </a:solidFill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4313949" y="3355605"/>
            <a:ext cx="1225827" cy="260128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9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9000"/>
                </a:schemeClr>
              </a:gs>
            </a:gsLst>
            <a:lin ang="16200000" scaled="0"/>
            <a:tileRect/>
          </a:gradFill>
          <a:ln w="19050" cmpd="sng">
            <a:solidFill>
              <a:srgbClr val="FFFFFF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504D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4241127" y="2256739"/>
            <a:ext cx="1225827" cy="260128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9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9000"/>
                </a:schemeClr>
              </a:gs>
            </a:gsLst>
            <a:lin ang="16200000" scaled="0"/>
            <a:tileRect/>
          </a:gradFill>
          <a:ln w="19050" cmpd="sng">
            <a:solidFill>
              <a:srgbClr val="FFFFFF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117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54547" y="661669"/>
            <a:ext cx="4298363" cy="274317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92099" y="108914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16785" y="126865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97785" y="157094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78785" y="106490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608643" y="898718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035249" y="302958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416329" y="1453889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203729" y="979489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178329" y="137863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07325" y="304550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02971" y="1472974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02971" y="2033258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106388" y="126821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761043" y="1051118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47787" y="168343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365529" y="203779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142043" y="153103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1386" y="2895214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093386" y="126821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27329" y="221276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61817" y="262258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626786" y="181667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127529" y="111374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54329" y="170157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227643" y="278544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118129" y="2795323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007074" y="236416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080444" y="2120900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971587" y="240755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065843" y="262258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118129" y="221276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809787" y="1904774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402918" y="236416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499129" y="262258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402918" y="204382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041167" y="251563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02971" y="3197907"/>
            <a:ext cx="4058158" cy="0"/>
          </a:xfrm>
          <a:prstGeom prst="line">
            <a:avLst/>
          </a:prstGeom>
          <a:ln w="76200" cmpd="sng"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4715422" y="690070"/>
            <a:ext cx="4298363" cy="274317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4869875" y="3217699"/>
            <a:ext cx="4058158" cy="0"/>
          </a:xfrm>
          <a:prstGeom prst="line">
            <a:avLst/>
          </a:prstGeom>
          <a:ln w="76200" cmpd="sng"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5052688" y="1255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5205088" y="14078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5121100" y="15995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5341912" y="18650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5355761" y="16834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5140549" y="18427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5183205" y="20332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5271773" y="22127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5121100" y="23641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5140549" y="262258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5308525" y="251563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5205088" y="14078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5357488" y="1560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5273500" y="17519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5494312" y="2017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5508161" y="18358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5292949" y="19951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5335605" y="21856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5424173" y="23651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5273500" y="25165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>
            <a:off x="5292949" y="277498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5460925" y="266803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5357488" y="1560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5509888" y="17126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5425900" y="19043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>
            <a:off x="5646712" y="21698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5660561" y="19882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>
            <a:off x="5445349" y="21475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5488005" y="23380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>
            <a:off x="5576573" y="25175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>
            <a:off x="5425900" y="26689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>
            <a:off x="5445349" y="292738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5613325" y="282043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5760125" y="9723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5912525" y="11247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>
            <a:off x="5828537" y="131650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6775426" y="117538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H="1">
            <a:off x="6063198" y="140035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>
            <a:off x="7252657" y="17126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5890642" y="175017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7064021" y="165896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6172324" y="117272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5847986" y="233950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6916932" y="178743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>
            <a:off x="5509888" y="17126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>
            <a:off x="5662288" y="18650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>
            <a:off x="5578300" y="20567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H="1">
            <a:off x="5799112" y="2322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>
            <a:off x="6299586" y="210112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>
            <a:off x="6380019" y="145388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5640405" y="24904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>
            <a:off x="5728973" y="26699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5578300" y="28213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H="1">
            <a:off x="5940223" y="296367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>
            <a:off x="5765725" y="297283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H="1">
            <a:off x="5662288" y="18650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H="1">
            <a:off x="6168362" y="175017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>
            <a:off x="6402633" y="152707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H="1">
            <a:off x="5951512" y="24746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H="1">
            <a:off x="5965361" y="22930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H="1">
            <a:off x="5750149" y="24523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>
            <a:off x="5792805" y="26428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881373" y="28223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5730700" y="29737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H="1">
            <a:off x="6351914" y="28816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>
            <a:off x="5918125" y="312523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H="1">
            <a:off x="6424300" y="186059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5967088" y="21698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flipH="1">
            <a:off x="6164489" y="289521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H="1">
            <a:off x="6775923" y="280012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H="1">
            <a:off x="6351914" y="183519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flipH="1">
            <a:off x="5902549" y="26047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H="1">
            <a:off x="5945205" y="27952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H="1">
            <a:off x="6896045" y="192201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672290" y="25280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H="1">
            <a:off x="6351914" y="223255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H="1">
            <a:off x="7885992" y="285319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H="1">
            <a:off x="8266105" y="216432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H="1">
            <a:off x="6544841" y="14295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H="1">
            <a:off x="6070525" y="155879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>
            <a:off x="5660561" y="19882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H="1">
            <a:off x="5996513" y="15310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H="1">
            <a:off x="5662288" y="18650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 flipH="1">
            <a:off x="6864604" y="252442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H="1">
            <a:off x="7005199" y="197069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flipH="1">
            <a:off x="6878640" y="242919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H="1">
            <a:off x="7663140" y="237881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H="1">
            <a:off x="6064925" y="12771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flipH="1">
            <a:off x="6467562" y="11247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H="1">
            <a:off x="5808381" y="180422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 flipH="1">
            <a:off x="6215598" y="155275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flipH="1">
            <a:off x="6728069" y="133437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 flipH="1">
            <a:off x="7365062" y="15310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>
            <a:off x="7116568" y="212090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H="1">
            <a:off x="5980937" y="22334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 flipH="1">
            <a:off x="7579152" y="22344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 flipH="1">
            <a:off x="6458203" y="162236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 flipH="1">
            <a:off x="7449050" y="237230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flipH="1">
            <a:off x="5965361" y="22930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H="1">
            <a:off x="7046616" y="2017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>
            <a:off x="6641138" y="1904774"/>
            <a:ext cx="228354" cy="2986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 flipH="1">
            <a:off x="7039098" y="164598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 flipH="1">
            <a:off x="7252657" y="23205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>
            <a:off x="7399973" y="301364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>
            <a:off x="6504314" y="198759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H="1">
            <a:off x="6129175" y="189812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H="1">
            <a:off x="6460853" y="155263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H="1">
            <a:off x="6270161" y="26047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H="1">
            <a:off x="7804024" y="226649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H="1">
            <a:off x="6980033" y="153144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>
            <a:off x="6710664" y="233959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flipH="1">
            <a:off x="7197086" y="24904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H="1">
            <a:off x="8182117" y="240479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H="1">
            <a:off x="8182117" y="256018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H="1">
            <a:off x="7890056" y="272140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 flipH="1">
            <a:off x="6217325" y="14295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H="1">
            <a:off x="6588302" y="15819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H="1">
            <a:off x="6354149" y="18867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H="1">
            <a:off x="6882642" y="152707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H="1">
            <a:off x="7032580" y="157094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H="1">
            <a:off x="5945205" y="164598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H="1">
            <a:off x="5655981" y="217226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H="1">
            <a:off x="5351181" y="13786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H="1">
            <a:off x="7636048" y="16834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 flipH="1">
            <a:off x="6438137" y="171507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H="1">
            <a:off x="8266105" y="257834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 flipH="1">
            <a:off x="7439781" y="271603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flipH="1">
            <a:off x="6656714" y="246774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 flipH="1">
            <a:off x="6290227" y="262258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 flipH="1">
            <a:off x="7691745" y="224575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 flipH="1">
            <a:off x="6535974" y="286630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 flipH="1">
            <a:off x="6271888" y="24746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 flipH="1">
            <a:off x="6656714" y="213999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 flipH="1">
            <a:off x="5592149" y="15310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 flipH="1">
            <a:off x="5814688" y="2017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flipH="1">
            <a:off x="7365062" y="195638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/>
          <p:nvPr/>
        </p:nvCxnSpPr>
        <p:spPr>
          <a:xfrm flipH="1">
            <a:off x="6607450" y="237185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 flipH="1">
            <a:off x="5814688" y="2017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 flipH="1">
            <a:off x="6453311" y="165896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 flipH="1">
            <a:off x="7214592" y="253287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 flipH="1">
            <a:off x="6714666" y="302399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 flipH="1">
            <a:off x="5876793" y="206165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 flipH="1">
            <a:off x="5902549" y="26047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 flipH="1">
            <a:off x="7567949" y="214590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 flipH="1">
            <a:off x="7722080" y="218254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 flipH="1">
            <a:off x="6921211" y="291184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 flipH="1">
            <a:off x="5954275" y="20567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 flipH="1">
            <a:off x="8098129" y="280012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H="1">
            <a:off x="7806068" y="217849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 flipH="1">
            <a:off x="6436410" y="23868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 flipH="1">
            <a:off x="6285737" y="25382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 flipH="1">
            <a:off x="7552060" y="259315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/>
          <p:nvPr/>
        </p:nvCxnSpPr>
        <p:spPr>
          <a:xfrm flipH="1">
            <a:off x="7972000" y="231957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 flipH="1">
            <a:off x="6035500" y="25139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 flipH="1">
            <a:off x="6270161" y="25978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 flipH="1">
            <a:off x="7231997" y="294964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 flipH="1">
            <a:off x="6271888" y="24746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 flipH="1">
            <a:off x="6641138" y="21406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 flipH="1">
            <a:off x="6603878" y="279532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 flipH="1">
            <a:off x="6424288" y="26270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 flipH="1">
            <a:off x="6809114" y="229239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/>
          <p:nvPr/>
        </p:nvCxnSpPr>
        <p:spPr>
          <a:xfrm flipH="1">
            <a:off x="6607450" y="14116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>
            <a:off x="6955110" y="193106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H="1">
            <a:off x="6824690" y="224714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flipH="1">
            <a:off x="6117761" y="24454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/>
          <p:nvPr/>
        </p:nvCxnSpPr>
        <p:spPr>
          <a:xfrm flipH="1">
            <a:off x="6812057" y="262258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/>
        </p:nvCxnSpPr>
        <p:spPr>
          <a:xfrm flipH="1">
            <a:off x="7399973" y="271603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/>
          <p:nvPr/>
        </p:nvCxnSpPr>
        <p:spPr>
          <a:xfrm flipH="1">
            <a:off x="6256312" y="2779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/>
        </p:nvCxnSpPr>
        <p:spPr>
          <a:xfrm flipH="1">
            <a:off x="5472429" y="277454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/>
          <p:nvPr/>
        </p:nvCxnSpPr>
        <p:spPr>
          <a:xfrm flipH="1">
            <a:off x="6054949" y="27571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/>
          <p:nvPr/>
        </p:nvCxnSpPr>
        <p:spPr>
          <a:xfrm flipH="1">
            <a:off x="7663140" y="209794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 flipH="1">
            <a:off x="7806068" y="245672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 flipH="1">
            <a:off x="6703950" y="171808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/>
          <p:cNvCxnSpPr/>
          <p:nvPr/>
        </p:nvCxnSpPr>
        <p:spPr>
          <a:xfrm flipH="1">
            <a:off x="8098129" y="23868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/>
          <p:cNvCxnSpPr/>
          <p:nvPr/>
        </p:nvCxnSpPr>
        <p:spPr>
          <a:xfrm flipH="1">
            <a:off x="7374648" y="2322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/>
          <p:cNvCxnSpPr/>
          <p:nvPr/>
        </p:nvCxnSpPr>
        <p:spPr>
          <a:xfrm flipH="1">
            <a:off x="8412413" y="140035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/>
          <p:nvPr/>
        </p:nvCxnSpPr>
        <p:spPr>
          <a:xfrm flipH="1">
            <a:off x="7607757" y="29026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/>
          <p:nvPr/>
        </p:nvCxnSpPr>
        <p:spPr>
          <a:xfrm flipH="1">
            <a:off x="6438137" y="26906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 flipH="1">
            <a:off x="7636048" y="23380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/>
          <p:nvPr/>
        </p:nvCxnSpPr>
        <p:spPr>
          <a:xfrm flipH="1">
            <a:off x="7007731" y="267224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/>
          <p:nvPr/>
        </p:nvCxnSpPr>
        <p:spPr>
          <a:xfrm flipH="1">
            <a:off x="7969289" y="292738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/>
          <p:nvPr/>
        </p:nvCxnSpPr>
        <p:spPr>
          <a:xfrm flipH="1">
            <a:off x="7315985" y="272829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/>
          <p:nvPr/>
        </p:nvCxnSpPr>
        <p:spPr>
          <a:xfrm flipH="1">
            <a:off x="7969980" y="266410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/>
          <p:nvPr/>
        </p:nvCxnSpPr>
        <p:spPr>
          <a:xfrm flipH="1">
            <a:off x="7097420" y="283715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/>
          <p:nvPr/>
        </p:nvCxnSpPr>
        <p:spPr>
          <a:xfrm flipH="1">
            <a:off x="6934462" y="26047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/>
          <p:nvPr/>
        </p:nvCxnSpPr>
        <p:spPr>
          <a:xfrm flipH="1">
            <a:off x="7399973" y="281286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/>
          <p:nvPr/>
        </p:nvCxnSpPr>
        <p:spPr>
          <a:xfrm flipH="1">
            <a:off x="6576688" y="2779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/>
          <p:nvPr/>
        </p:nvCxnSpPr>
        <p:spPr>
          <a:xfrm flipH="1">
            <a:off x="6961514" y="244479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/>
          <p:nvPr/>
        </p:nvCxnSpPr>
        <p:spPr>
          <a:xfrm flipH="1">
            <a:off x="6117761" y="24454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/>
          <p:cNvCxnSpPr/>
          <p:nvPr/>
        </p:nvCxnSpPr>
        <p:spPr>
          <a:xfrm flipH="1">
            <a:off x="6256312" y="2779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 flipH="1">
            <a:off x="5912525" y="144235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/>
          <p:cNvCxnSpPr/>
          <p:nvPr/>
        </p:nvCxnSpPr>
        <p:spPr>
          <a:xfrm flipH="1">
            <a:off x="6207864" y="152707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/>
          <p:nvPr/>
        </p:nvCxnSpPr>
        <p:spPr>
          <a:xfrm flipH="1">
            <a:off x="6187900" y="26663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/>
          <p:cNvCxnSpPr/>
          <p:nvPr/>
        </p:nvCxnSpPr>
        <p:spPr>
          <a:xfrm flipH="1">
            <a:off x="6408712" y="29318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/>
          <p:cNvCxnSpPr/>
          <p:nvPr/>
        </p:nvCxnSpPr>
        <p:spPr>
          <a:xfrm flipH="1">
            <a:off x="7508408" y="297283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/>
          <p:cNvCxnSpPr/>
          <p:nvPr/>
        </p:nvCxnSpPr>
        <p:spPr>
          <a:xfrm flipH="1">
            <a:off x="6207349" y="29095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/>
          <p:cNvCxnSpPr/>
          <p:nvPr/>
        </p:nvCxnSpPr>
        <p:spPr>
          <a:xfrm flipH="1">
            <a:off x="6674525" y="18867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/>
          <p:cNvCxnSpPr/>
          <p:nvPr/>
        </p:nvCxnSpPr>
        <p:spPr>
          <a:xfrm flipH="1">
            <a:off x="6213163" y="17857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/>
          <p:cNvCxnSpPr/>
          <p:nvPr/>
        </p:nvCxnSpPr>
        <p:spPr>
          <a:xfrm flipH="1">
            <a:off x="7384084" y="224889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/>
          <p:cNvCxnSpPr/>
          <p:nvPr/>
        </p:nvCxnSpPr>
        <p:spPr>
          <a:xfrm flipH="1">
            <a:off x="6825198" y="216235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/>
          <p:cNvCxnSpPr/>
          <p:nvPr/>
        </p:nvCxnSpPr>
        <p:spPr>
          <a:xfrm flipH="1">
            <a:off x="7638092" y="252442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/>
          <p:cNvCxnSpPr/>
          <p:nvPr/>
        </p:nvCxnSpPr>
        <p:spPr>
          <a:xfrm flipH="1">
            <a:off x="8191941" y="164022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/>
          <p:cNvCxnSpPr/>
          <p:nvPr/>
        </p:nvCxnSpPr>
        <p:spPr>
          <a:xfrm flipH="1">
            <a:off x="7336645" y="22896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/>
          <p:cNvCxnSpPr/>
          <p:nvPr/>
        </p:nvCxnSpPr>
        <p:spPr>
          <a:xfrm flipH="1">
            <a:off x="6590537" y="28430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 flipH="1">
            <a:off x="5956104" y="162626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 flipH="1">
            <a:off x="8023965" y="12771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 flipH="1">
            <a:off x="6340300" y="28187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 flipH="1">
            <a:off x="6560093" y="218254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 flipH="1">
            <a:off x="6299586" y="164598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 flipH="1">
            <a:off x="6576688" y="2779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 flipH="1">
            <a:off x="8667682" y="222535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 flipH="1">
            <a:off x="6576688" y="2779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/>
          <p:nvPr/>
        </p:nvCxnSpPr>
        <p:spPr>
          <a:xfrm flipH="1">
            <a:off x="6964882" y="321769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 flipH="1">
            <a:off x="8320590" y="269091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/>
          <p:nvPr/>
        </p:nvCxnSpPr>
        <p:spPr>
          <a:xfrm flipH="1">
            <a:off x="6117761" y="24454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/>
          <p:cNvCxnSpPr/>
          <p:nvPr/>
        </p:nvCxnSpPr>
        <p:spPr>
          <a:xfrm flipH="1">
            <a:off x="6256312" y="2779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/>
          <p:cNvCxnSpPr/>
          <p:nvPr/>
        </p:nvCxnSpPr>
        <p:spPr>
          <a:xfrm flipH="1">
            <a:off x="6270161" y="25978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Connector 340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/>
          <p:cNvCxnSpPr/>
          <p:nvPr/>
        </p:nvCxnSpPr>
        <p:spPr>
          <a:xfrm flipH="1">
            <a:off x="5267193" y="217849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/>
          <p:cNvCxnSpPr/>
          <p:nvPr/>
        </p:nvCxnSpPr>
        <p:spPr>
          <a:xfrm flipH="1">
            <a:off x="6187900" y="26663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/>
          <p:nvPr/>
        </p:nvCxnSpPr>
        <p:spPr>
          <a:xfrm flipH="1">
            <a:off x="6687866" y="246774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/>
          <p:cNvCxnSpPr/>
          <p:nvPr/>
        </p:nvCxnSpPr>
        <p:spPr>
          <a:xfrm flipH="1">
            <a:off x="6813393" y="246774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/>
          <p:cNvCxnSpPr/>
          <p:nvPr/>
        </p:nvCxnSpPr>
        <p:spPr>
          <a:xfrm flipH="1">
            <a:off x="6897064" y="28816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/>
          <p:cNvCxnSpPr/>
          <p:nvPr/>
        </p:nvCxnSpPr>
        <p:spPr>
          <a:xfrm flipH="1">
            <a:off x="6674525" y="18867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/>
          <p:cNvCxnSpPr/>
          <p:nvPr/>
        </p:nvCxnSpPr>
        <p:spPr>
          <a:xfrm flipH="1">
            <a:off x="6590537" y="207850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/>
          <p:cNvCxnSpPr/>
          <p:nvPr/>
        </p:nvCxnSpPr>
        <p:spPr>
          <a:xfrm flipH="1">
            <a:off x="6811349" y="23439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/>
          <p:cNvCxnSpPr/>
          <p:nvPr/>
        </p:nvCxnSpPr>
        <p:spPr>
          <a:xfrm flipH="1">
            <a:off x="6825198" y="216235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/>
          <p:cNvCxnSpPr/>
          <p:nvPr/>
        </p:nvCxnSpPr>
        <p:spPr>
          <a:xfrm flipH="1">
            <a:off x="6609986" y="232171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/>
          <p:cNvCxnSpPr/>
          <p:nvPr/>
        </p:nvCxnSpPr>
        <p:spPr>
          <a:xfrm flipH="1">
            <a:off x="6652642" y="251217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/>
          <p:nvPr/>
        </p:nvCxnSpPr>
        <p:spPr>
          <a:xfrm flipH="1">
            <a:off x="7237324" y="240755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/>
          <p:cNvCxnSpPr/>
          <p:nvPr/>
        </p:nvCxnSpPr>
        <p:spPr>
          <a:xfrm flipH="1">
            <a:off x="6088336" y="291687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/>
          <p:cNvCxnSpPr/>
          <p:nvPr/>
        </p:nvCxnSpPr>
        <p:spPr>
          <a:xfrm flipH="1">
            <a:off x="6084374" y="18650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/>
          <p:cNvCxnSpPr/>
          <p:nvPr/>
        </p:nvCxnSpPr>
        <p:spPr>
          <a:xfrm flipH="1">
            <a:off x="6424288" y="26270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/>
          <p:nvPr/>
        </p:nvCxnSpPr>
        <p:spPr>
          <a:xfrm flipH="1">
            <a:off x="5653234" y="267765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/>
          <p:cNvCxnSpPr/>
          <p:nvPr/>
        </p:nvCxnSpPr>
        <p:spPr>
          <a:xfrm flipH="1">
            <a:off x="6935973" y="274663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/>
          <p:nvPr/>
        </p:nvCxnSpPr>
        <p:spPr>
          <a:xfrm flipH="1">
            <a:off x="5640405" y="255550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Connector 359"/>
          <p:cNvCxnSpPr/>
          <p:nvPr/>
        </p:nvCxnSpPr>
        <p:spPr>
          <a:xfrm flipH="1">
            <a:off x="6072670" y="221443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/>
          <p:cNvCxnSpPr/>
          <p:nvPr/>
        </p:nvCxnSpPr>
        <p:spPr>
          <a:xfrm flipH="1">
            <a:off x="6945938" y="24454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/>
          <p:cNvCxnSpPr/>
          <p:nvPr/>
        </p:nvCxnSpPr>
        <p:spPr>
          <a:xfrm flipH="1">
            <a:off x="6451986" y="212090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62"/>
          <p:cNvCxnSpPr/>
          <p:nvPr/>
        </p:nvCxnSpPr>
        <p:spPr>
          <a:xfrm flipH="1">
            <a:off x="7123086" y="29318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Connector 363"/>
          <p:cNvCxnSpPr/>
          <p:nvPr/>
        </p:nvCxnSpPr>
        <p:spPr>
          <a:xfrm flipH="1">
            <a:off x="7113914" y="259719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43025" y="426851"/>
            <a:ext cx="1877473" cy="369332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Reads – sample 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08" name="TextBox 307"/>
          <p:cNvSpPr txBox="1"/>
          <p:nvPr/>
        </p:nvSpPr>
        <p:spPr>
          <a:xfrm>
            <a:off x="5887179" y="477003"/>
            <a:ext cx="2150184" cy="369332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K-</a:t>
            </a:r>
            <a:r>
              <a:rPr lang="en-US" dirty="0" err="1" smtClean="0">
                <a:solidFill>
                  <a:srgbClr val="FFFFFF"/>
                </a:solidFill>
              </a:rPr>
              <a:t>mers</a:t>
            </a:r>
            <a:r>
              <a:rPr lang="en-US" dirty="0" smtClean="0">
                <a:solidFill>
                  <a:srgbClr val="FFFFFF"/>
                </a:solidFill>
              </a:rPr>
              <a:t> – sample 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09" name="Rounded Rectangle 308"/>
          <p:cNvSpPr/>
          <p:nvPr/>
        </p:nvSpPr>
        <p:spPr>
          <a:xfrm>
            <a:off x="136515" y="3690047"/>
            <a:ext cx="4298363" cy="274317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5" name="Straight Connector 314"/>
          <p:cNvCxnSpPr/>
          <p:nvPr/>
        </p:nvCxnSpPr>
        <p:spPr>
          <a:xfrm>
            <a:off x="2114047" y="6057960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/>
          <p:nvPr/>
        </p:nvCxnSpPr>
        <p:spPr>
          <a:xfrm>
            <a:off x="3044527" y="463747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/>
          <p:cNvCxnSpPr/>
          <p:nvPr/>
        </p:nvCxnSpPr>
        <p:spPr>
          <a:xfrm>
            <a:off x="1143025" y="607388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/>
          <p:cNvCxnSpPr/>
          <p:nvPr/>
        </p:nvCxnSpPr>
        <p:spPr>
          <a:xfrm>
            <a:off x="2876047" y="4511570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/>
          <p:cNvCxnSpPr/>
          <p:nvPr/>
        </p:nvCxnSpPr>
        <p:spPr>
          <a:xfrm>
            <a:off x="1855386" y="5890467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/>
          <p:nvPr/>
        </p:nvCxnSpPr>
        <p:spPr>
          <a:xfrm>
            <a:off x="1626786" y="5496120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/>
          <p:cNvCxnSpPr/>
          <p:nvPr/>
        </p:nvCxnSpPr>
        <p:spPr>
          <a:xfrm>
            <a:off x="2815927" y="4845050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/>
          <p:cNvCxnSpPr/>
          <p:nvPr/>
        </p:nvCxnSpPr>
        <p:spPr>
          <a:xfrm>
            <a:off x="1306441" y="581382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/>
          <p:nvPr/>
        </p:nvCxnSpPr>
        <p:spPr>
          <a:xfrm>
            <a:off x="3196927" y="5823701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6" name="Straight Connector 365"/>
          <p:cNvCxnSpPr/>
          <p:nvPr/>
        </p:nvCxnSpPr>
        <p:spPr>
          <a:xfrm>
            <a:off x="2584729" y="5149278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/>
          <p:cNvCxnSpPr/>
          <p:nvPr/>
        </p:nvCxnSpPr>
        <p:spPr>
          <a:xfrm>
            <a:off x="2144641" y="5650963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/>
          <p:cNvCxnSpPr/>
          <p:nvPr/>
        </p:nvCxnSpPr>
        <p:spPr>
          <a:xfrm>
            <a:off x="3196927" y="524114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/>
          <p:cNvCxnSpPr/>
          <p:nvPr/>
        </p:nvCxnSpPr>
        <p:spPr>
          <a:xfrm>
            <a:off x="2888585" y="4933152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/>
          <p:cNvCxnSpPr/>
          <p:nvPr/>
        </p:nvCxnSpPr>
        <p:spPr>
          <a:xfrm>
            <a:off x="3481716" y="539254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Connector 370"/>
          <p:cNvCxnSpPr/>
          <p:nvPr/>
        </p:nvCxnSpPr>
        <p:spPr>
          <a:xfrm>
            <a:off x="3577927" y="5650963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Connector 371"/>
          <p:cNvCxnSpPr/>
          <p:nvPr/>
        </p:nvCxnSpPr>
        <p:spPr>
          <a:xfrm>
            <a:off x="3481716" y="5072199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/>
          <p:cNvCxnSpPr/>
          <p:nvPr/>
        </p:nvCxnSpPr>
        <p:spPr>
          <a:xfrm>
            <a:off x="3119965" y="5544014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Connector 373"/>
          <p:cNvCxnSpPr/>
          <p:nvPr/>
        </p:nvCxnSpPr>
        <p:spPr>
          <a:xfrm>
            <a:off x="1054099" y="6226285"/>
            <a:ext cx="3285828" cy="0"/>
          </a:xfrm>
          <a:prstGeom prst="line">
            <a:avLst/>
          </a:prstGeom>
          <a:ln w="76200" cmpd="sng">
            <a:solidFill>
              <a:schemeClr val="accent2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5" name="Rounded Rectangle 374"/>
          <p:cNvSpPr/>
          <p:nvPr/>
        </p:nvSpPr>
        <p:spPr>
          <a:xfrm>
            <a:off x="4750234" y="3740474"/>
            <a:ext cx="4298363" cy="274317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6" name="Straight Connector 375"/>
          <p:cNvCxnSpPr/>
          <p:nvPr/>
        </p:nvCxnSpPr>
        <p:spPr>
          <a:xfrm>
            <a:off x="5692123" y="6226285"/>
            <a:ext cx="3314708" cy="19792"/>
          </a:xfrm>
          <a:prstGeom prst="line">
            <a:avLst/>
          </a:prstGeom>
          <a:ln w="76200" cmpd="sng">
            <a:solidFill>
              <a:schemeClr val="accent2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/>
          <p:cNvCxnSpPr/>
          <p:nvPr/>
        </p:nvCxnSpPr>
        <p:spPr>
          <a:xfrm flipH="1">
            <a:off x="7616084" y="481197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/>
          <p:cNvCxnSpPr/>
          <p:nvPr/>
        </p:nvCxnSpPr>
        <p:spPr>
          <a:xfrm flipH="1">
            <a:off x="7414721" y="478970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/>
          <p:cNvCxnSpPr/>
          <p:nvPr/>
        </p:nvCxnSpPr>
        <p:spPr>
          <a:xfrm flipH="1">
            <a:off x="7457377" y="4980167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/>
          <p:cNvCxnSpPr/>
          <p:nvPr/>
        </p:nvCxnSpPr>
        <p:spPr>
          <a:xfrm flipH="1">
            <a:off x="7545945" y="515967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Connector 384"/>
          <p:cNvCxnSpPr/>
          <p:nvPr/>
        </p:nvCxnSpPr>
        <p:spPr>
          <a:xfrm flipH="1">
            <a:off x="7395272" y="531107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Connector 385"/>
          <p:cNvCxnSpPr/>
          <p:nvPr/>
        </p:nvCxnSpPr>
        <p:spPr>
          <a:xfrm flipH="1">
            <a:off x="6731440" y="572049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Connector 386"/>
          <p:cNvCxnSpPr/>
          <p:nvPr/>
        </p:nvCxnSpPr>
        <p:spPr>
          <a:xfrm flipH="1">
            <a:off x="7118786" y="604201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/>
          <p:cNvCxnSpPr/>
          <p:nvPr/>
        </p:nvCxnSpPr>
        <p:spPr>
          <a:xfrm flipH="1">
            <a:off x="7768484" y="496437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Connector 391"/>
          <p:cNvCxnSpPr/>
          <p:nvPr/>
        </p:nvCxnSpPr>
        <p:spPr>
          <a:xfrm flipH="1">
            <a:off x="7782333" y="4782741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Connector 392"/>
          <p:cNvCxnSpPr/>
          <p:nvPr/>
        </p:nvCxnSpPr>
        <p:spPr>
          <a:xfrm flipH="1">
            <a:off x="7567121" y="494210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Connector 393"/>
          <p:cNvCxnSpPr/>
          <p:nvPr/>
        </p:nvCxnSpPr>
        <p:spPr>
          <a:xfrm flipH="1">
            <a:off x="7609777" y="5132567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5" name="Straight Connector 394"/>
          <p:cNvCxnSpPr/>
          <p:nvPr/>
        </p:nvCxnSpPr>
        <p:spPr>
          <a:xfrm flipH="1">
            <a:off x="7698345" y="531207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Connector 395"/>
          <p:cNvCxnSpPr/>
          <p:nvPr/>
        </p:nvCxnSpPr>
        <p:spPr>
          <a:xfrm flipH="1">
            <a:off x="6381139" y="608729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7" name="Straight Connector 396"/>
          <p:cNvCxnSpPr/>
          <p:nvPr/>
        </p:nvCxnSpPr>
        <p:spPr>
          <a:xfrm flipH="1">
            <a:off x="7755050" y="5794991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Connector 397"/>
          <p:cNvCxnSpPr/>
          <p:nvPr/>
        </p:nvCxnSpPr>
        <p:spPr>
          <a:xfrm flipH="1">
            <a:off x="8468450" y="5844101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/>
          <p:cNvCxnSpPr/>
          <p:nvPr/>
        </p:nvCxnSpPr>
        <p:spPr>
          <a:xfrm flipH="1">
            <a:off x="7700072" y="4851292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2" name="Straight Connector 401"/>
          <p:cNvCxnSpPr/>
          <p:nvPr/>
        </p:nvCxnSpPr>
        <p:spPr>
          <a:xfrm flipH="1">
            <a:off x="7920884" y="511677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3" name="Straight Connector 402"/>
          <p:cNvCxnSpPr/>
          <p:nvPr/>
        </p:nvCxnSpPr>
        <p:spPr>
          <a:xfrm flipH="1">
            <a:off x="7934733" y="4935141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4" name="Straight Connector 403"/>
          <p:cNvCxnSpPr/>
          <p:nvPr/>
        </p:nvCxnSpPr>
        <p:spPr>
          <a:xfrm flipH="1">
            <a:off x="7719521" y="509450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5" name="Straight Connector 404"/>
          <p:cNvCxnSpPr/>
          <p:nvPr/>
        </p:nvCxnSpPr>
        <p:spPr>
          <a:xfrm flipH="1">
            <a:off x="7762177" y="5284967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Connector 405"/>
          <p:cNvCxnSpPr/>
          <p:nvPr/>
        </p:nvCxnSpPr>
        <p:spPr>
          <a:xfrm flipH="1">
            <a:off x="5655371" y="55459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7" name="Straight Connector 406"/>
          <p:cNvCxnSpPr/>
          <p:nvPr/>
        </p:nvCxnSpPr>
        <p:spPr>
          <a:xfrm flipH="1">
            <a:off x="6207864" y="523901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8" name="Straight Connector 407"/>
          <p:cNvCxnSpPr/>
          <p:nvPr/>
        </p:nvCxnSpPr>
        <p:spPr>
          <a:xfrm flipH="1">
            <a:off x="6332465" y="5147442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/>
          <p:cNvCxnSpPr/>
          <p:nvPr/>
        </p:nvCxnSpPr>
        <p:spPr>
          <a:xfrm flipH="1">
            <a:off x="5692123" y="584881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Connector 412"/>
          <p:cNvCxnSpPr/>
          <p:nvPr/>
        </p:nvCxnSpPr>
        <p:spPr>
          <a:xfrm flipH="1">
            <a:off x="7977510" y="4509611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5" name="Straight Connector 414"/>
          <p:cNvCxnSpPr/>
          <p:nvPr/>
        </p:nvCxnSpPr>
        <p:spPr>
          <a:xfrm flipH="1">
            <a:off x="7331455" y="47410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/>
          <p:cNvCxnSpPr/>
          <p:nvPr/>
        </p:nvCxnSpPr>
        <p:spPr>
          <a:xfrm flipH="1">
            <a:off x="7142819" y="468734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Connector 418"/>
          <p:cNvCxnSpPr/>
          <p:nvPr/>
        </p:nvCxnSpPr>
        <p:spPr>
          <a:xfrm flipH="1">
            <a:off x="8122158" y="528641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/>
          <p:cNvCxnSpPr/>
          <p:nvPr/>
        </p:nvCxnSpPr>
        <p:spPr>
          <a:xfrm flipH="1">
            <a:off x="6995730" y="481581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/>
          <p:cNvCxnSpPr/>
          <p:nvPr/>
        </p:nvCxnSpPr>
        <p:spPr>
          <a:xfrm flipH="1">
            <a:off x="7936460" y="481197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Connector 422"/>
          <p:cNvCxnSpPr/>
          <p:nvPr/>
        </p:nvCxnSpPr>
        <p:spPr>
          <a:xfrm flipH="1">
            <a:off x="7852472" y="5003692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Connector 423"/>
          <p:cNvCxnSpPr/>
          <p:nvPr/>
        </p:nvCxnSpPr>
        <p:spPr>
          <a:xfrm flipH="1">
            <a:off x="8073284" y="526917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Connector 424"/>
          <p:cNvCxnSpPr/>
          <p:nvPr/>
        </p:nvCxnSpPr>
        <p:spPr>
          <a:xfrm flipH="1">
            <a:off x="8037363" y="5192703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Connector 426"/>
          <p:cNvCxnSpPr/>
          <p:nvPr/>
        </p:nvCxnSpPr>
        <p:spPr>
          <a:xfrm flipH="1">
            <a:off x="5719203" y="551883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Connector 427"/>
          <p:cNvCxnSpPr/>
          <p:nvPr/>
        </p:nvCxnSpPr>
        <p:spPr>
          <a:xfrm flipH="1">
            <a:off x="5807771" y="56983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/>
          <p:cNvCxnSpPr/>
          <p:nvPr/>
        </p:nvCxnSpPr>
        <p:spPr>
          <a:xfrm flipH="1">
            <a:off x="5657098" y="58497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Connector 429"/>
          <p:cNvCxnSpPr/>
          <p:nvPr/>
        </p:nvCxnSpPr>
        <p:spPr>
          <a:xfrm flipH="1">
            <a:off x="6019021" y="5992057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/>
          <p:cNvCxnSpPr/>
          <p:nvPr/>
        </p:nvCxnSpPr>
        <p:spPr>
          <a:xfrm flipH="1">
            <a:off x="5844523" y="600121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/>
          <p:cNvCxnSpPr/>
          <p:nvPr/>
        </p:nvCxnSpPr>
        <p:spPr>
          <a:xfrm flipH="1">
            <a:off x="7936460" y="481197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Connector 434"/>
          <p:cNvCxnSpPr/>
          <p:nvPr/>
        </p:nvCxnSpPr>
        <p:spPr>
          <a:xfrm flipH="1">
            <a:off x="6030310" y="55030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/>
          <p:cNvCxnSpPr/>
          <p:nvPr/>
        </p:nvCxnSpPr>
        <p:spPr>
          <a:xfrm flipH="1">
            <a:off x="6044159" y="532141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/>
          <p:cNvCxnSpPr/>
          <p:nvPr/>
        </p:nvCxnSpPr>
        <p:spPr>
          <a:xfrm flipH="1">
            <a:off x="8024321" y="539930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Connector 437"/>
          <p:cNvCxnSpPr/>
          <p:nvPr/>
        </p:nvCxnSpPr>
        <p:spPr>
          <a:xfrm flipH="1">
            <a:off x="5871603" y="567123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/>
          <p:cNvCxnSpPr/>
          <p:nvPr/>
        </p:nvCxnSpPr>
        <p:spPr>
          <a:xfrm flipH="1">
            <a:off x="5960171" y="58507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/>
          <p:cNvCxnSpPr/>
          <p:nvPr/>
        </p:nvCxnSpPr>
        <p:spPr>
          <a:xfrm flipH="1">
            <a:off x="5809498" y="60021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1" name="Straight Connector 440"/>
          <p:cNvCxnSpPr/>
          <p:nvPr/>
        </p:nvCxnSpPr>
        <p:spPr>
          <a:xfrm flipH="1">
            <a:off x="6430712" y="591003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Connector 441"/>
          <p:cNvCxnSpPr/>
          <p:nvPr/>
        </p:nvCxnSpPr>
        <p:spPr>
          <a:xfrm flipH="1">
            <a:off x="5996923" y="615361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4" name="Straight Connector 443"/>
          <p:cNvCxnSpPr/>
          <p:nvPr/>
        </p:nvCxnSpPr>
        <p:spPr>
          <a:xfrm flipH="1">
            <a:off x="7714846" y="537236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Connector 444"/>
          <p:cNvCxnSpPr/>
          <p:nvPr/>
        </p:nvCxnSpPr>
        <p:spPr>
          <a:xfrm flipH="1">
            <a:off x="6243287" y="5923592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/>
          <p:cNvCxnSpPr/>
          <p:nvPr/>
        </p:nvCxnSpPr>
        <p:spPr>
          <a:xfrm flipH="1">
            <a:off x="6854721" y="582850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/>
          <p:cNvCxnSpPr/>
          <p:nvPr/>
        </p:nvCxnSpPr>
        <p:spPr>
          <a:xfrm flipH="1">
            <a:off x="5981347" y="563316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Connector 448"/>
          <p:cNvCxnSpPr/>
          <p:nvPr/>
        </p:nvCxnSpPr>
        <p:spPr>
          <a:xfrm flipH="1">
            <a:off x="6024003" y="582363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/>
          <p:cNvCxnSpPr/>
          <p:nvPr/>
        </p:nvCxnSpPr>
        <p:spPr>
          <a:xfrm flipH="1">
            <a:off x="6974843" y="495039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Connector 450"/>
          <p:cNvCxnSpPr/>
          <p:nvPr/>
        </p:nvCxnSpPr>
        <p:spPr>
          <a:xfrm flipH="1">
            <a:off x="6751088" y="555641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/>
          <p:cNvCxnSpPr/>
          <p:nvPr/>
        </p:nvCxnSpPr>
        <p:spPr>
          <a:xfrm flipH="1">
            <a:off x="6430712" y="526093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3" name="Straight Connector 452"/>
          <p:cNvCxnSpPr/>
          <p:nvPr/>
        </p:nvCxnSpPr>
        <p:spPr>
          <a:xfrm flipH="1">
            <a:off x="7964790" y="588157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Connector 453"/>
          <p:cNvCxnSpPr/>
          <p:nvPr/>
        </p:nvCxnSpPr>
        <p:spPr>
          <a:xfrm flipH="1">
            <a:off x="8344903" y="5192703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/>
          <p:cNvCxnSpPr/>
          <p:nvPr/>
        </p:nvCxnSpPr>
        <p:spPr>
          <a:xfrm flipH="1">
            <a:off x="7934733" y="4935141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/>
          <p:cNvCxnSpPr/>
          <p:nvPr/>
        </p:nvCxnSpPr>
        <p:spPr>
          <a:xfrm flipH="1">
            <a:off x="7733030" y="459932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9" name="Straight Connector 458"/>
          <p:cNvCxnSpPr/>
          <p:nvPr/>
        </p:nvCxnSpPr>
        <p:spPr>
          <a:xfrm flipH="1">
            <a:off x="7776433" y="5207957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0" name="Straight Connector 459"/>
          <p:cNvCxnSpPr/>
          <p:nvPr/>
        </p:nvCxnSpPr>
        <p:spPr>
          <a:xfrm flipH="1">
            <a:off x="6943402" y="555280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1" name="Straight Connector 460"/>
          <p:cNvCxnSpPr/>
          <p:nvPr/>
        </p:nvCxnSpPr>
        <p:spPr>
          <a:xfrm flipH="1">
            <a:off x="7083997" y="499907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2" name="Straight Connector 461"/>
          <p:cNvCxnSpPr/>
          <p:nvPr/>
        </p:nvCxnSpPr>
        <p:spPr>
          <a:xfrm flipH="1">
            <a:off x="6957438" y="545757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3" name="Straight Connector 462"/>
          <p:cNvCxnSpPr/>
          <p:nvPr/>
        </p:nvCxnSpPr>
        <p:spPr>
          <a:xfrm flipH="1">
            <a:off x="7741938" y="5407193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/>
          <p:cNvCxnSpPr/>
          <p:nvPr/>
        </p:nvCxnSpPr>
        <p:spPr>
          <a:xfrm flipH="1">
            <a:off x="8082553" y="475113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/>
          <p:cNvCxnSpPr/>
          <p:nvPr/>
        </p:nvCxnSpPr>
        <p:spPr>
          <a:xfrm flipH="1">
            <a:off x="7930153" y="466860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9" name="Straight Connector 468"/>
          <p:cNvCxnSpPr/>
          <p:nvPr/>
        </p:nvCxnSpPr>
        <p:spPr>
          <a:xfrm flipH="1">
            <a:off x="7443860" y="455941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/>
          <p:cNvCxnSpPr/>
          <p:nvPr/>
        </p:nvCxnSpPr>
        <p:spPr>
          <a:xfrm flipH="1">
            <a:off x="7195366" y="5149278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1" name="Straight Connector 470"/>
          <p:cNvCxnSpPr/>
          <p:nvPr/>
        </p:nvCxnSpPr>
        <p:spPr>
          <a:xfrm flipH="1">
            <a:off x="6059735" y="526186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Connector 471"/>
          <p:cNvCxnSpPr/>
          <p:nvPr/>
        </p:nvCxnSpPr>
        <p:spPr>
          <a:xfrm flipH="1">
            <a:off x="7657950" y="526286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4" name="Straight Connector 473"/>
          <p:cNvCxnSpPr/>
          <p:nvPr/>
        </p:nvCxnSpPr>
        <p:spPr>
          <a:xfrm flipH="1">
            <a:off x="7527848" y="540068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5" name="Straight Connector 474"/>
          <p:cNvCxnSpPr/>
          <p:nvPr/>
        </p:nvCxnSpPr>
        <p:spPr>
          <a:xfrm flipH="1">
            <a:off x="6044159" y="532141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6" name="Straight Connector 475"/>
          <p:cNvCxnSpPr/>
          <p:nvPr/>
        </p:nvCxnSpPr>
        <p:spPr>
          <a:xfrm flipH="1">
            <a:off x="7125414" y="50458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7" name="Straight Connector 476"/>
          <p:cNvCxnSpPr/>
          <p:nvPr/>
        </p:nvCxnSpPr>
        <p:spPr>
          <a:xfrm flipH="1">
            <a:off x="7860421" y="4963200"/>
            <a:ext cx="228354" cy="2986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/>
          <p:cNvCxnSpPr/>
          <p:nvPr/>
        </p:nvCxnSpPr>
        <p:spPr>
          <a:xfrm flipH="1">
            <a:off x="7117896" y="4674367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9" name="Straight Connector 478"/>
          <p:cNvCxnSpPr/>
          <p:nvPr/>
        </p:nvCxnSpPr>
        <p:spPr>
          <a:xfrm flipH="1">
            <a:off x="7331455" y="5348961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0" name="Straight Connector 479"/>
          <p:cNvCxnSpPr/>
          <p:nvPr/>
        </p:nvCxnSpPr>
        <p:spPr>
          <a:xfrm flipH="1">
            <a:off x="7478771" y="604201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1" name="Straight Connector 480"/>
          <p:cNvCxnSpPr/>
          <p:nvPr/>
        </p:nvCxnSpPr>
        <p:spPr>
          <a:xfrm flipH="1">
            <a:off x="8037363" y="485430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2" name="Straight Connector 481"/>
          <p:cNvCxnSpPr/>
          <p:nvPr/>
        </p:nvCxnSpPr>
        <p:spPr>
          <a:xfrm flipH="1">
            <a:off x="8359917" y="502356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3" name="Straight Connector 482"/>
          <p:cNvCxnSpPr/>
          <p:nvPr/>
        </p:nvCxnSpPr>
        <p:spPr>
          <a:xfrm flipH="1">
            <a:off x="8354727" y="4814161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4" name="Straight Connector 483"/>
          <p:cNvCxnSpPr/>
          <p:nvPr/>
        </p:nvCxnSpPr>
        <p:spPr>
          <a:xfrm flipH="1">
            <a:off x="6348959" y="563316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5" name="Straight Connector 484"/>
          <p:cNvCxnSpPr/>
          <p:nvPr/>
        </p:nvCxnSpPr>
        <p:spPr>
          <a:xfrm flipH="1">
            <a:off x="7882822" y="529487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6" name="Straight Connector 485"/>
          <p:cNvCxnSpPr/>
          <p:nvPr/>
        </p:nvCxnSpPr>
        <p:spPr>
          <a:xfrm flipH="1">
            <a:off x="7058831" y="455982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7" name="Straight Connector 486"/>
          <p:cNvCxnSpPr/>
          <p:nvPr/>
        </p:nvCxnSpPr>
        <p:spPr>
          <a:xfrm flipH="1">
            <a:off x="6789462" y="536797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8" name="Straight Connector 487"/>
          <p:cNvCxnSpPr/>
          <p:nvPr/>
        </p:nvCxnSpPr>
        <p:spPr>
          <a:xfrm flipH="1">
            <a:off x="7275884" y="551883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9" name="Straight Connector 488"/>
          <p:cNvCxnSpPr/>
          <p:nvPr/>
        </p:nvCxnSpPr>
        <p:spPr>
          <a:xfrm flipH="1">
            <a:off x="8260915" y="543317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0" name="Straight Connector 489"/>
          <p:cNvCxnSpPr/>
          <p:nvPr/>
        </p:nvCxnSpPr>
        <p:spPr>
          <a:xfrm flipH="1">
            <a:off x="8260915" y="558855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1" name="Straight Connector 490"/>
          <p:cNvCxnSpPr/>
          <p:nvPr/>
        </p:nvCxnSpPr>
        <p:spPr>
          <a:xfrm flipH="1">
            <a:off x="7968854" y="574977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3" name="Straight Connector 492"/>
          <p:cNvCxnSpPr/>
          <p:nvPr/>
        </p:nvCxnSpPr>
        <p:spPr>
          <a:xfrm flipH="1">
            <a:off x="8210374" y="465073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5" name="Straight Connector 494"/>
          <p:cNvCxnSpPr/>
          <p:nvPr/>
        </p:nvCxnSpPr>
        <p:spPr>
          <a:xfrm flipH="1">
            <a:off x="8084726" y="4861301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6" name="Straight Connector 495"/>
          <p:cNvCxnSpPr/>
          <p:nvPr/>
        </p:nvCxnSpPr>
        <p:spPr>
          <a:xfrm flipH="1">
            <a:off x="7111378" y="459932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8" name="Straight Connector 497"/>
          <p:cNvCxnSpPr/>
          <p:nvPr/>
        </p:nvCxnSpPr>
        <p:spPr>
          <a:xfrm flipH="1">
            <a:off x="7930153" y="511917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0" name="Straight Connector 499"/>
          <p:cNvCxnSpPr/>
          <p:nvPr/>
        </p:nvCxnSpPr>
        <p:spPr>
          <a:xfrm flipH="1">
            <a:off x="7714846" y="471181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2" name="Straight Connector 501"/>
          <p:cNvCxnSpPr/>
          <p:nvPr/>
        </p:nvCxnSpPr>
        <p:spPr>
          <a:xfrm flipH="1">
            <a:off x="8344903" y="5606721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3" name="Straight Connector 502"/>
          <p:cNvCxnSpPr/>
          <p:nvPr/>
        </p:nvCxnSpPr>
        <p:spPr>
          <a:xfrm flipH="1">
            <a:off x="7518579" y="574440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4" name="Straight Connector 503"/>
          <p:cNvCxnSpPr/>
          <p:nvPr/>
        </p:nvCxnSpPr>
        <p:spPr>
          <a:xfrm flipH="1">
            <a:off x="6735512" y="549612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5" name="Straight Connector 504"/>
          <p:cNvCxnSpPr/>
          <p:nvPr/>
        </p:nvCxnSpPr>
        <p:spPr>
          <a:xfrm flipH="1">
            <a:off x="6369025" y="5650963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6" name="Straight Connector 505"/>
          <p:cNvCxnSpPr/>
          <p:nvPr/>
        </p:nvCxnSpPr>
        <p:spPr>
          <a:xfrm flipH="1">
            <a:off x="7770543" y="5274137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7" name="Straight Connector 506"/>
          <p:cNvCxnSpPr/>
          <p:nvPr/>
        </p:nvCxnSpPr>
        <p:spPr>
          <a:xfrm flipH="1">
            <a:off x="6614772" y="589468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8" name="Straight Connector 507"/>
          <p:cNvCxnSpPr/>
          <p:nvPr/>
        </p:nvCxnSpPr>
        <p:spPr>
          <a:xfrm flipH="1">
            <a:off x="6350686" y="55030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Connector 508"/>
          <p:cNvCxnSpPr/>
          <p:nvPr/>
        </p:nvCxnSpPr>
        <p:spPr>
          <a:xfrm flipH="1">
            <a:off x="8244437" y="5274137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/>
          <p:cNvCxnSpPr/>
          <p:nvPr/>
        </p:nvCxnSpPr>
        <p:spPr>
          <a:xfrm flipH="1">
            <a:off x="8088860" y="496437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2" name="Straight Connector 511"/>
          <p:cNvCxnSpPr/>
          <p:nvPr/>
        </p:nvCxnSpPr>
        <p:spPr>
          <a:xfrm flipH="1">
            <a:off x="7443860" y="498476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3" name="Straight Connector 512"/>
          <p:cNvCxnSpPr/>
          <p:nvPr/>
        </p:nvCxnSpPr>
        <p:spPr>
          <a:xfrm flipH="1">
            <a:off x="6686248" y="540023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Connector 513"/>
          <p:cNvCxnSpPr/>
          <p:nvPr/>
        </p:nvCxnSpPr>
        <p:spPr>
          <a:xfrm flipH="1">
            <a:off x="8266105" y="526286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5" name="Straight Connector 514"/>
          <p:cNvCxnSpPr/>
          <p:nvPr/>
        </p:nvCxnSpPr>
        <p:spPr>
          <a:xfrm flipH="1">
            <a:off x="8205339" y="494143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6" name="Straight Connector 515"/>
          <p:cNvCxnSpPr/>
          <p:nvPr/>
        </p:nvCxnSpPr>
        <p:spPr>
          <a:xfrm flipH="1">
            <a:off x="7293390" y="556125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7" name="Straight Connector 516"/>
          <p:cNvCxnSpPr/>
          <p:nvPr/>
        </p:nvCxnSpPr>
        <p:spPr>
          <a:xfrm flipH="1">
            <a:off x="6793464" y="6052377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8" name="Straight Connector 517"/>
          <p:cNvCxnSpPr/>
          <p:nvPr/>
        </p:nvCxnSpPr>
        <p:spPr>
          <a:xfrm flipH="1">
            <a:off x="8150965" y="5008568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9" name="Straight Connector 518"/>
          <p:cNvCxnSpPr/>
          <p:nvPr/>
        </p:nvCxnSpPr>
        <p:spPr>
          <a:xfrm flipH="1">
            <a:off x="5981347" y="563316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0" name="Straight Connector 519"/>
          <p:cNvCxnSpPr/>
          <p:nvPr/>
        </p:nvCxnSpPr>
        <p:spPr>
          <a:xfrm flipH="1">
            <a:off x="7646747" y="517428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1" name="Straight Connector 520"/>
          <p:cNvCxnSpPr/>
          <p:nvPr/>
        </p:nvCxnSpPr>
        <p:spPr>
          <a:xfrm flipH="1">
            <a:off x="7800878" y="521092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2" name="Straight Connector 521"/>
          <p:cNvCxnSpPr/>
          <p:nvPr/>
        </p:nvCxnSpPr>
        <p:spPr>
          <a:xfrm flipH="1">
            <a:off x="7000009" y="594022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3" name="Straight Connector 522"/>
          <p:cNvCxnSpPr/>
          <p:nvPr/>
        </p:nvCxnSpPr>
        <p:spPr>
          <a:xfrm flipH="1">
            <a:off x="8121351" y="495944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4" name="Straight Connector 523"/>
          <p:cNvCxnSpPr/>
          <p:nvPr/>
        </p:nvCxnSpPr>
        <p:spPr>
          <a:xfrm flipH="1">
            <a:off x="8176927" y="582850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Connector 524"/>
          <p:cNvCxnSpPr/>
          <p:nvPr/>
        </p:nvCxnSpPr>
        <p:spPr>
          <a:xfrm flipH="1">
            <a:off x="7884866" y="5206868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6" name="Straight Connector 525"/>
          <p:cNvCxnSpPr/>
          <p:nvPr/>
        </p:nvCxnSpPr>
        <p:spPr>
          <a:xfrm flipH="1">
            <a:off x="6515208" y="541526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7" name="Straight Connector 526"/>
          <p:cNvCxnSpPr/>
          <p:nvPr/>
        </p:nvCxnSpPr>
        <p:spPr>
          <a:xfrm flipH="1">
            <a:off x="6364535" y="556666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Connector 527"/>
          <p:cNvCxnSpPr/>
          <p:nvPr/>
        </p:nvCxnSpPr>
        <p:spPr>
          <a:xfrm flipH="1">
            <a:off x="7630858" y="562152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9" name="Straight Connector 528"/>
          <p:cNvCxnSpPr/>
          <p:nvPr/>
        </p:nvCxnSpPr>
        <p:spPr>
          <a:xfrm flipH="1">
            <a:off x="8050798" y="5347953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0" name="Straight Connector 529"/>
          <p:cNvCxnSpPr/>
          <p:nvPr/>
        </p:nvCxnSpPr>
        <p:spPr>
          <a:xfrm flipH="1">
            <a:off x="6114298" y="5542361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1" name="Straight Connector 530"/>
          <p:cNvCxnSpPr/>
          <p:nvPr/>
        </p:nvCxnSpPr>
        <p:spPr>
          <a:xfrm flipH="1">
            <a:off x="6348959" y="562621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2" name="Straight Connector 531"/>
          <p:cNvCxnSpPr/>
          <p:nvPr/>
        </p:nvCxnSpPr>
        <p:spPr>
          <a:xfrm flipH="1">
            <a:off x="7310795" y="5978018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3" name="Straight Connector 532"/>
          <p:cNvCxnSpPr/>
          <p:nvPr/>
        </p:nvCxnSpPr>
        <p:spPr>
          <a:xfrm flipH="1">
            <a:off x="6350686" y="55030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4" name="Straight Connector 533"/>
          <p:cNvCxnSpPr/>
          <p:nvPr/>
        </p:nvCxnSpPr>
        <p:spPr>
          <a:xfrm flipH="1">
            <a:off x="6719936" y="516901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5" name="Straight Connector 534"/>
          <p:cNvCxnSpPr/>
          <p:nvPr/>
        </p:nvCxnSpPr>
        <p:spPr>
          <a:xfrm flipH="1">
            <a:off x="6682676" y="5823701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6" name="Straight Connector 535"/>
          <p:cNvCxnSpPr/>
          <p:nvPr/>
        </p:nvCxnSpPr>
        <p:spPr>
          <a:xfrm flipH="1">
            <a:off x="6503086" y="56554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7" name="Straight Connector 536"/>
          <p:cNvCxnSpPr/>
          <p:nvPr/>
        </p:nvCxnSpPr>
        <p:spPr>
          <a:xfrm flipH="1">
            <a:off x="6887912" y="532077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8" name="Straight Connector 537"/>
          <p:cNvCxnSpPr/>
          <p:nvPr/>
        </p:nvCxnSpPr>
        <p:spPr>
          <a:xfrm>
            <a:off x="7631562" y="4745859"/>
            <a:ext cx="17797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9" name="Straight Connector 538"/>
          <p:cNvCxnSpPr/>
          <p:nvPr/>
        </p:nvCxnSpPr>
        <p:spPr>
          <a:xfrm flipH="1">
            <a:off x="7033908" y="495944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0" name="Straight Connector 539"/>
          <p:cNvCxnSpPr/>
          <p:nvPr/>
        </p:nvCxnSpPr>
        <p:spPr>
          <a:xfrm flipH="1">
            <a:off x="6903488" y="5275527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1" name="Straight Connector 540"/>
          <p:cNvCxnSpPr/>
          <p:nvPr/>
        </p:nvCxnSpPr>
        <p:spPr>
          <a:xfrm flipH="1">
            <a:off x="6196559" y="547381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2" name="Straight Connector 541"/>
          <p:cNvCxnSpPr/>
          <p:nvPr/>
        </p:nvCxnSpPr>
        <p:spPr>
          <a:xfrm flipH="1">
            <a:off x="6890855" y="5650963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3" name="Straight Connector 542"/>
          <p:cNvCxnSpPr/>
          <p:nvPr/>
        </p:nvCxnSpPr>
        <p:spPr>
          <a:xfrm flipH="1">
            <a:off x="6198286" y="53506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4" name="Straight Connector 543"/>
          <p:cNvCxnSpPr/>
          <p:nvPr/>
        </p:nvCxnSpPr>
        <p:spPr>
          <a:xfrm flipH="1">
            <a:off x="7478771" y="574440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5" name="Straight Connector 544"/>
          <p:cNvCxnSpPr/>
          <p:nvPr/>
        </p:nvCxnSpPr>
        <p:spPr>
          <a:xfrm flipH="1">
            <a:off x="6335110" y="58078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6" name="Straight Connector 545"/>
          <p:cNvCxnSpPr/>
          <p:nvPr/>
        </p:nvCxnSpPr>
        <p:spPr>
          <a:xfrm flipH="1">
            <a:off x="8048778" y="607528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7" name="Straight Connector 546"/>
          <p:cNvCxnSpPr/>
          <p:nvPr/>
        </p:nvCxnSpPr>
        <p:spPr>
          <a:xfrm flipH="1">
            <a:off x="6133747" y="578556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8" name="Straight Connector 547"/>
          <p:cNvCxnSpPr/>
          <p:nvPr/>
        </p:nvCxnSpPr>
        <p:spPr>
          <a:xfrm flipH="1">
            <a:off x="7741938" y="5126327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9" name="Straight Connector 548"/>
          <p:cNvCxnSpPr/>
          <p:nvPr/>
        </p:nvCxnSpPr>
        <p:spPr>
          <a:xfrm flipH="1">
            <a:off x="7884866" y="548509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0" name="Straight Connector 549"/>
          <p:cNvCxnSpPr/>
          <p:nvPr/>
        </p:nvCxnSpPr>
        <p:spPr>
          <a:xfrm flipH="1">
            <a:off x="6782748" y="474645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1" name="Straight Connector 550"/>
          <p:cNvCxnSpPr/>
          <p:nvPr/>
        </p:nvCxnSpPr>
        <p:spPr>
          <a:xfrm flipH="1">
            <a:off x="8176927" y="541526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Connector 551"/>
          <p:cNvCxnSpPr/>
          <p:nvPr/>
        </p:nvCxnSpPr>
        <p:spPr>
          <a:xfrm flipH="1">
            <a:off x="7453446" y="53506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3" name="Straight Connector 552"/>
          <p:cNvCxnSpPr/>
          <p:nvPr/>
        </p:nvCxnSpPr>
        <p:spPr>
          <a:xfrm flipH="1">
            <a:off x="8491211" y="442873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4" name="Straight Connector 553"/>
          <p:cNvCxnSpPr/>
          <p:nvPr/>
        </p:nvCxnSpPr>
        <p:spPr>
          <a:xfrm flipH="1">
            <a:off x="7686555" y="593101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5" name="Straight Connector 554"/>
          <p:cNvCxnSpPr/>
          <p:nvPr/>
        </p:nvCxnSpPr>
        <p:spPr>
          <a:xfrm flipH="1">
            <a:off x="6516935" y="571906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6" name="Straight Connector 555"/>
          <p:cNvCxnSpPr/>
          <p:nvPr/>
        </p:nvCxnSpPr>
        <p:spPr>
          <a:xfrm flipH="1">
            <a:off x="7714846" y="536643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Connector 556"/>
          <p:cNvCxnSpPr/>
          <p:nvPr/>
        </p:nvCxnSpPr>
        <p:spPr>
          <a:xfrm flipH="1">
            <a:off x="7086529" y="5700627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8" name="Straight Connector 557"/>
          <p:cNvCxnSpPr/>
          <p:nvPr/>
        </p:nvCxnSpPr>
        <p:spPr>
          <a:xfrm flipH="1">
            <a:off x="8048087" y="5955763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9" name="Straight Connector 558"/>
          <p:cNvCxnSpPr/>
          <p:nvPr/>
        </p:nvCxnSpPr>
        <p:spPr>
          <a:xfrm flipH="1">
            <a:off x="7394783" y="5756673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0" name="Straight Connector 559"/>
          <p:cNvCxnSpPr/>
          <p:nvPr/>
        </p:nvCxnSpPr>
        <p:spPr>
          <a:xfrm flipH="1">
            <a:off x="8048778" y="569248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1" name="Straight Connector 560"/>
          <p:cNvCxnSpPr/>
          <p:nvPr/>
        </p:nvCxnSpPr>
        <p:spPr>
          <a:xfrm flipH="1">
            <a:off x="7176218" y="5865532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2" name="Straight Connector 561"/>
          <p:cNvCxnSpPr/>
          <p:nvPr/>
        </p:nvCxnSpPr>
        <p:spPr>
          <a:xfrm flipH="1">
            <a:off x="7013260" y="563316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/>
          <p:cNvCxnSpPr/>
          <p:nvPr/>
        </p:nvCxnSpPr>
        <p:spPr>
          <a:xfrm flipH="1">
            <a:off x="7478771" y="5841242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4" name="Straight Connector 563"/>
          <p:cNvCxnSpPr/>
          <p:nvPr/>
        </p:nvCxnSpPr>
        <p:spPr>
          <a:xfrm flipH="1">
            <a:off x="6655486" y="58078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5" name="Straight Connector 564"/>
          <p:cNvCxnSpPr/>
          <p:nvPr/>
        </p:nvCxnSpPr>
        <p:spPr>
          <a:xfrm flipH="1">
            <a:off x="7040312" y="547317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6" name="Straight Connector 565"/>
          <p:cNvCxnSpPr/>
          <p:nvPr/>
        </p:nvCxnSpPr>
        <p:spPr>
          <a:xfrm flipH="1">
            <a:off x="6196559" y="547381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7" name="Straight Connector 566"/>
          <p:cNvCxnSpPr/>
          <p:nvPr/>
        </p:nvCxnSpPr>
        <p:spPr>
          <a:xfrm flipH="1">
            <a:off x="6198286" y="53506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8" name="Straight Connector 567"/>
          <p:cNvCxnSpPr/>
          <p:nvPr/>
        </p:nvCxnSpPr>
        <p:spPr>
          <a:xfrm flipH="1">
            <a:off x="6335110" y="58078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0" name="Straight Connector 569"/>
          <p:cNvCxnSpPr/>
          <p:nvPr/>
        </p:nvCxnSpPr>
        <p:spPr>
          <a:xfrm flipH="1">
            <a:off x="6198286" y="53506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2" name="Straight Connector 571"/>
          <p:cNvCxnSpPr/>
          <p:nvPr/>
        </p:nvCxnSpPr>
        <p:spPr>
          <a:xfrm flipH="1">
            <a:off x="6266698" y="5694761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3" name="Straight Connector 572"/>
          <p:cNvCxnSpPr/>
          <p:nvPr/>
        </p:nvCxnSpPr>
        <p:spPr>
          <a:xfrm flipH="1">
            <a:off x="6487510" y="59602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4" name="Straight Connector 573"/>
          <p:cNvCxnSpPr/>
          <p:nvPr/>
        </p:nvCxnSpPr>
        <p:spPr>
          <a:xfrm flipH="1">
            <a:off x="7587206" y="600121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5" name="Straight Connector 574"/>
          <p:cNvCxnSpPr/>
          <p:nvPr/>
        </p:nvCxnSpPr>
        <p:spPr>
          <a:xfrm flipH="1">
            <a:off x="6286147" y="593796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6" name="Straight Connector 575"/>
          <p:cNvCxnSpPr/>
          <p:nvPr/>
        </p:nvCxnSpPr>
        <p:spPr>
          <a:xfrm flipH="1">
            <a:off x="8121351" y="498476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7" name="Straight Connector 576"/>
          <p:cNvCxnSpPr/>
          <p:nvPr/>
        </p:nvCxnSpPr>
        <p:spPr>
          <a:xfrm flipH="1">
            <a:off x="8126386" y="5001558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8" name="Straight Connector 577"/>
          <p:cNvCxnSpPr/>
          <p:nvPr/>
        </p:nvCxnSpPr>
        <p:spPr>
          <a:xfrm flipH="1">
            <a:off x="7462882" y="5277268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9" name="Straight Connector 578"/>
          <p:cNvCxnSpPr/>
          <p:nvPr/>
        </p:nvCxnSpPr>
        <p:spPr>
          <a:xfrm flipH="1">
            <a:off x="6903996" y="519073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0" name="Straight Connector 579"/>
          <p:cNvCxnSpPr/>
          <p:nvPr/>
        </p:nvCxnSpPr>
        <p:spPr>
          <a:xfrm flipH="1">
            <a:off x="7716890" y="555280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Connector 580"/>
          <p:cNvCxnSpPr/>
          <p:nvPr/>
        </p:nvCxnSpPr>
        <p:spPr>
          <a:xfrm flipH="1">
            <a:off x="8270739" y="466860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2" name="Straight Connector 581"/>
          <p:cNvCxnSpPr/>
          <p:nvPr/>
        </p:nvCxnSpPr>
        <p:spPr>
          <a:xfrm flipH="1">
            <a:off x="7415443" y="531806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3" name="Straight Connector 582"/>
          <p:cNvCxnSpPr/>
          <p:nvPr/>
        </p:nvCxnSpPr>
        <p:spPr>
          <a:xfrm flipH="1">
            <a:off x="6669335" y="587146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4" name="Straight Connector 583"/>
          <p:cNvCxnSpPr/>
          <p:nvPr/>
        </p:nvCxnSpPr>
        <p:spPr>
          <a:xfrm flipH="1">
            <a:off x="8483376" y="497717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5" name="Straight Connector 584"/>
          <p:cNvCxnSpPr/>
          <p:nvPr/>
        </p:nvCxnSpPr>
        <p:spPr>
          <a:xfrm flipH="1">
            <a:off x="8102763" y="430556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6" name="Straight Connector 585"/>
          <p:cNvCxnSpPr/>
          <p:nvPr/>
        </p:nvCxnSpPr>
        <p:spPr>
          <a:xfrm flipH="1">
            <a:off x="6419098" y="5847161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7" name="Straight Connector 586"/>
          <p:cNvCxnSpPr/>
          <p:nvPr/>
        </p:nvCxnSpPr>
        <p:spPr>
          <a:xfrm flipH="1">
            <a:off x="8404578" y="5112063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8" name="Straight Connector 587"/>
          <p:cNvCxnSpPr/>
          <p:nvPr/>
        </p:nvCxnSpPr>
        <p:spPr>
          <a:xfrm flipH="1">
            <a:off x="8344903" y="470398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9" name="Straight Connector 588"/>
          <p:cNvCxnSpPr/>
          <p:nvPr/>
        </p:nvCxnSpPr>
        <p:spPr>
          <a:xfrm flipH="1">
            <a:off x="6655486" y="58078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0" name="Straight Connector 589"/>
          <p:cNvCxnSpPr/>
          <p:nvPr/>
        </p:nvCxnSpPr>
        <p:spPr>
          <a:xfrm flipH="1">
            <a:off x="8746480" y="525373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1" name="Straight Connector 590"/>
          <p:cNvCxnSpPr/>
          <p:nvPr/>
        </p:nvCxnSpPr>
        <p:spPr>
          <a:xfrm flipH="1">
            <a:off x="6655486" y="58078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2" name="Straight Connector 591"/>
          <p:cNvCxnSpPr/>
          <p:nvPr/>
        </p:nvCxnSpPr>
        <p:spPr>
          <a:xfrm flipH="1">
            <a:off x="7043680" y="6246077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3" name="Straight Connector 592"/>
          <p:cNvCxnSpPr/>
          <p:nvPr/>
        </p:nvCxnSpPr>
        <p:spPr>
          <a:xfrm flipH="1">
            <a:off x="8399388" y="5719297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4" name="Straight Connector 593"/>
          <p:cNvCxnSpPr/>
          <p:nvPr/>
        </p:nvCxnSpPr>
        <p:spPr>
          <a:xfrm flipH="1">
            <a:off x="6196559" y="547381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5" name="Straight Connector 594"/>
          <p:cNvCxnSpPr/>
          <p:nvPr/>
        </p:nvCxnSpPr>
        <p:spPr>
          <a:xfrm flipH="1">
            <a:off x="6198286" y="53506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6" name="Straight Connector 595"/>
          <p:cNvCxnSpPr/>
          <p:nvPr/>
        </p:nvCxnSpPr>
        <p:spPr>
          <a:xfrm flipH="1">
            <a:off x="6335110" y="58078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7" name="Straight Connector 596"/>
          <p:cNvCxnSpPr/>
          <p:nvPr/>
        </p:nvCxnSpPr>
        <p:spPr>
          <a:xfrm flipH="1">
            <a:off x="6348959" y="562621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8" name="Straight Connector 597"/>
          <p:cNvCxnSpPr/>
          <p:nvPr/>
        </p:nvCxnSpPr>
        <p:spPr>
          <a:xfrm flipH="1">
            <a:off x="6198286" y="53506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9" name="Straight Connector 598"/>
          <p:cNvCxnSpPr/>
          <p:nvPr/>
        </p:nvCxnSpPr>
        <p:spPr>
          <a:xfrm flipH="1">
            <a:off x="7541365" y="512539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0" name="Straight Connector 599"/>
          <p:cNvCxnSpPr/>
          <p:nvPr/>
        </p:nvCxnSpPr>
        <p:spPr>
          <a:xfrm flipH="1">
            <a:off x="6266698" y="5694761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1" name="Straight Connector 600"/>
          <p:cNvCxnSpPr/>
          <p:nvPr/>
        </p:nvCxnSpPr>
        <p:spPr>
          <a:xfrm flipH="1">
            <a:off x="6766664" y="549612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2" name="Straight Connector 601"/>
          <p:cNvCxnSpPr/>
          <p:nvPr/>
        </p:nvCxnSpPr>
        <p:spPr>
          <a:xfrm flipH="1">
            <a:off x="6892191" y="549612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3" name="Straight Connector 602"/>
          <p:cNvCxnSpPr/>
          <p:nvPr/>
        </p:nvCxnSpPr>
        <p:spPr>
          <a:xfrm flipH="1">
            <a:off x="6975862" y="591003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4" name="Straight Connector 603"/>
          <p:cNvCxnSpPr/>
          <p:nvPr/>
        </p:nvCxnSpPr>
        <p:spPr>
          <a:xfrm flipH="1">
            <a:off x="8150309" y="483259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5" name="Straight Connector 604"/>
          <p:cNvCxnSpPr/>
          <p:nvPr/>
        </p:nvCxnSpPr>
        <p:spPr>
          <a:xfrm flipH="1">
            <a:off x="6669335" y="5106881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6" name="Straight Connector 605"/>
          <p:cNvCxnSpPr/>
          <p:nvPr/>
        </p:nvCxnSpPr>
        <p:spPr>
          <a:xfrm flipH="1">
            <a:off x="6890147" y="537236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7" name="Straight Connector 606"/>
          <p:cNvCxnSpPr/>
          <p:nvPr/>
        </p:nvCxnSpPr>
        <p:spPr>
          <a:xfrm flipH="1">
            <a:off x="6903996" y="519073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8" name="Straight Connector 607"/>
          <p:cNvCxnSpPr/>
          <p:nvPr/>
        </p:nvCxnSpPr>
        <p:spPr>
          <a:xfrm flipH="1">
            <a:off x="6688784" y="535008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9" name="Straight Connector 608"/>
          <p:cNvCxnSpPr/>
          <p:nvPr/>
        </p:nvCxnSpPr>
        <p:spPr>
          <a:xfrm flipH="1">
            <a:off x="6731440" y="554055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0" name="Straight Connector 609"/>
          <p:cNvCxnSpPr/>
          <p:nvPr/>
        </p:nvCxnSpPr>
        <p:spPr>
          <a:xfrm flipH="1">
            <a:off x="7316122" y="543593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1" name="Straight Connector 610"/>
          <p:cNvCxnSpPr/>
          <p:nvPr/>
        </p:nvCxnSpPr>
        <p:spPr>
          <a:xfrm flipH="1">
            <a:off x="6167134" y="5945248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3" name="Straight Connector 612"/>
          <p:cNvCxnSpPr/>
          <p:nvPr/>
        </p:nvCxnSpPr>
        <p:spPr>
          <a:xfrm flipH="1">
            <a:off x="6503086" y="56554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4" name="Straight Connector 613"/>
          <p:cNvCxnSpPr/>
          <p:nvPr/>
        </p:nvCxnSpPr>
        <p:spPr>
          <a:xfrm flipH="1">
            <a:off x="5732032" y="5706033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5" name="Straight Connector 614"/>
          <p:cNvCxnSpPr/>
          <p:nvPr/>
        </p:nvCxnSpPr>
        <p:spPr>
          <a:xfrm flipH="1">
            <a:off x="7014771" y="577500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6" name="Straight Connector 615"/>
          <p:cNvCxnSpPr/>
          <p:nvPr/>
        </p:nvCxnSpPr>
        <p:spPr>
          <a:xfrm flipH="1">
            <a:off x="5719203" y="5583883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7" name="Straight Connector 616"/>
          <p:cNvCxnSpPr/>
          <p:nvPr/>
        </p:nvCxnSpPr>
        <p:spPr>
          <a:xfrm flipH="1">
            <a:off x="7996303" y="516901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8" name="Straight Connector 617"/>
          <p:cNvCxnSpPr/>
          <p:nvPr/>
        </p:nvCxnSpPr>
        <p:spPr>
          <a:xfrm flipH="1">
            <a:off x="7024736" y="547381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9" name="Straight Connector 618"/>
          <p:cNvCxnSpPr/>
          <p:nvPr/>
        </p:nvCxnSpPr>
        <p:spPr>
          <a:xfrm flipH="1">
            <a:off x="6530784" y="5149278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0" name="Straight Connector 619"/>
          <p:cNvCxnSpPr/>
          <p:nvPr/>
        </p:nvCxnSpPr>
        <p:spPr>
          <a:xfrm flipH="1">
            <a:off x="7201884" y="59602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1" name="Straight Connector 620"/>
          <p:cNvCxnSpPr/>
          <p:nvPr/>
        </p:nvCxnSpPr>
        <p:spPr>
          <a:xfrm flipH="1">
            <a:off x="7192712" y="562557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2" name="TextBox 621"/>
          <p:cNvSpPr txBox="1"/>
          <p:nvPr/>
        </p:nvSpPr>
        <p:spPr>
          <a:xfrm>
            <a:off x="947969" y="3507612"/>
            <a:ext cx="1877473" cy="369332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Reads – sample B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23" name="TextBox 622"/>
          <p:cNvSpPr txBox="1"/>
          <p:nvPr/>
        </p:nvSpPr>
        <p:spPr>
          <a:xfrm>
            <a:off x="5692123" y="3557764"/>
            <a:ext cx="2150184" cy="369332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K-</a:t>
            </a:r>
            <a:r>
              <a:rPr lang="en-US" dirty="0" err="1" smtClean="0">
                <a:solidFill>
                  <a:srgbClr val="FFFFFF"/>
                </a:solidFill>
              </a:rPr>
              <a:t>mers</a:t>
            </a:r>
            <a:r>
              <a:rPr lang="en-US" dirty="0" smtClean="0">
                <a:solidFill>
                  <a:srgbClr val="FFFFFF"/>
                </a:solidFill>
              </a:rPr>
              <a:t> – sample B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0" name="Slide Number Placeholder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19</a:t>
            </a:fld>
            <a:endParaRPr lang="en-US"/>
          </a:p>
        </p:txBody>
      </p:sp>
      <p:sp>
        <p:nvSpPr>
          <p:cNvPr id="624" name="TextBox 623"/>
          <p:cNvSpPr txBox="1"/>
          <p:nvPr/>
        </p:nvSpPr>
        <p:spPr>
          <a:xfrm>
            <a:off x="3682247" y="57519"/>
            <a:ext cx="4969105" cy="369332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Counting (unique) k-</a:t>
            </a:r>
            <a:r>
              <a:rPr lang="en-US" dirty="0" err="1" smtClean="0">
                <a:solidFill>
                  <a:srgbClr val="FFFFFF"/>
                </a:solidFill>
              </a:rPr>
              <a:t>mers</a:t>
            </a:r>
            <a:r>
              <a:rPr lang="en-US" dirty="0" smtClean="0">
                <a:solidFill>
                  <a:srgbClr val="FFFFFF"/>
                </a:solidFill>
              </a:rPr>
              <a:t> to evaluate diversity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501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645" y="615556"/>
            <a:ext cx="4716430" cy="748596"/>
          </a:xfrm>
          <a:solidFill>
            <a:srgbClr val="1F497D"/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Outline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Background and motivation</a:t>
            </a:r>
          </a:p>
          <a:p>
            <a:r>
              <a:rPr lang="en-US" dirty="0" smtClean="0"/>
              <a:t>An efficient k-mer counting approach</a:t>
            </a:r>
          </a:p>
          <a:p>
            <a:r>
              <a:rPr lang="en-US" dirty="0" smtClean="0"/>
              <a:t>Novel method to investigate microbial diversity</a:t>
            </a:r>
          </a:p>
          <a:p>
            <a:pPr lvl="1"/>
            <a:r>
              <a:rPr lang="en-US" dirty="0" smtClean="0"/>
              <a:t>Concept </a:t>
            </a:r>
            <a:r>
              <a:rPr lang="en-US" dirty="0"/>
              <a:t>of </a:t>
            </a:r>
            <a:r>
              <a:rPr lang="en-US" dirty="0" smtClean="0"/>
              <a:t>IGS (</a:t>
            </a:r>
            <a:r>
              <a:rPr lang="en-US" dirty="0"/>
              <a:t>informative genomic segment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Testing IGS method on simulated data sets</a:t>
            </a:r>
          </a:p>
          <a:p>
            <a:pPr lvl="1"/>
            <a:r>
              <a:rPr lang="en-US" dirty="0" smtClean="0"/>
              <a:t>Testing IGS method on real </a:t>
            </a:r>
            <a:r>
              <a:rPr lang="en-US" dirty="0" err="1" smtClean="0"/>
              <a:t>metagenome</a:t>
            </a:r>
            <a:r>
              <a:rPr lang="en-US" dirty="0" smtClean="0"/>
              <a:t> data</a:t>
            </a:r>
            <a:endParaRPr lang="en-US" dirty="0"/>
          </a:p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2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91799" y="1658520"/>
            <a:ext cx="4586730" cy="560437"/>
          </a:xfrm>
          <a:prstGeom prst="rect">
            <a:avLst/>
          </a:prstGeom>
          <a:solidFill>
            <a:srgbClr val="1F497D"/>
          </a:solidFill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FFFFFF"/>
                </a:solidFill>
              </a:rPr>
              <a:t>Background and motivation</a:t>
            </a:r>
          </a:p>
        </p:txBody>
      </p:sp>
    </p:spTree>
    <p:extLst>
      <p:ext uri="{BB962C8B-B14F-4D97-AF65-F5344CB8AC3E}">
        <p14:creationId xmlns:p14="http://schemas.microsoft.com/office/powerpoint/2010/main" val="14732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54547" y="661669"/>
            <a:ext cx="4298363" cy="274317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92099" y="108914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16785" y="126865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97785" y="157094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78785" y="106490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608643" y="898718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035249" y="302958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416329" y="1453889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203729" y="979489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178329" y="137863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07325" y="304550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02971" y="1472974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02971" y="2033258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106388" y="126821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761043" y="1051118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47787" y="168343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365529" y="203779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142043" y="153103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1386" y="2895214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093386" y="126821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27329" y="221276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61817" y="262258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626786" y="181667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127529" y="111374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54329" y="170157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227643" y="278544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118129" y="2795323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007074" y="236416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080444" y="2120900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971587" y="240755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065843" y="262258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118129" y="221276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809787" y="1904774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402918" y="236416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499129" y="262258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402918" y="204382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041167" y="251563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02971" y="3197907"/>
            <a:ext cx="4058158" cy="0"/>
          </a:xfrm>
          <a:prstGeom prst="line">
            <a:avLst/>
          </a:prstGeom>
          <a:ln w="76200" cmpd="sng"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4715422" y="690070"/>
            <a:ext cx="4298363" cy="274317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4869875" y="3217699"/>
            <a:ext cx="4058158" cy="0"/>
          </a:xfrm>
          <a:prstGeom prst="line">
            <a:avLst/>
          </a:prstGeom>
          <a:ln w="76200" cmpd="sng"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5052688" y="1255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5205088" y="14078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5121100" y="15995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5341912" y="18650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5355761" y="16834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5140549" y="18427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5183205" y="20332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5271773" y="22127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5121100" y="23641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5140549" y="262258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5308525" y="251563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5205088" y="14078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5357488" y="1560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5273500" y="17519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5494312" y="2017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5508161" y="18358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5292949" y="19951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5335605" y="21856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5424173" y="23651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5273500" y="25165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>
            <a:off x="5292949" y="277498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5460925" y="266803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5357488" y="1560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5509888" y="17126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5425900" y="19043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>
            <a:off x="5646712" y="21698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5660561" y="19882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>
            <a:off x="5445349" y="21475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5488005" y="23380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>
            <a:off x="5576573" y="25175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>
            <a:off x="5425900" y="26689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>
            <a:off x="5445349" y="292738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5613325" y="282043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5760125" y="9723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5912525" y="11247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>
            <a:off x="5828537" y="131650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6775426" y="117538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H="1">
            <a:off x="6063198" y="140035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>
            <a:off x="7252657" y="17126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5890642" y="175017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7064021" y="165896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6172324" y="117272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5847986" y="233950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6916932" y="178743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>
            <a:off x="5509888" y="17126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>
            <a:off x="5662288" y="18650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>
            <a:off x="5578300" y="20567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H="1">
            <a:off x="5799112" y="2322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>
            <a:off x="6299586" y="210112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>
            <a:off x="6380019" y="145388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5640405" y="24904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>
            <a:off x="5728973" y="26699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5578300" y="28213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H="1">
            <a:off x="5940223" y="296367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>
            <a:off x="5765725" y="297283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H="1">
            <a:off x="5662288" y="18650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H="1">
            <a:off x="6168362" y="175017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>
            <a:off x="6402633" y="152707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H="1">
            <a:off x="5951512" y="24746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H="1">
            <a:off x="5965361" y="22930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H="1">
            <a:off x="5750149" y="24523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>
            <a:off x="5792805" y="26428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881373" y="28223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5730700" y="29737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H="1">
            <a:off x="6351914" y="28816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>
            <a:off x="5918125" y="312523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H="1">
            <a:off x="6424300" y="186059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5967088" y="21698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flipH="1">
            <a:off x="6164489" y="289521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H="1">
            <a:off x="6775923" y="280012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H="1">
            <a:off x="6351914" y="183519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flipH="1">
            <a:off x="5902549" y="26047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H="1">
            <a:off x="5945205" y="27952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H="1">
            <a:off x="6896045" y="192201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672290" y="25280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H="1">
            <a:off x="6351914" y="223255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H="1">
            <a:off x="7885992" y="285319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H="1">
            <a:off x="8266105" y="216432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H="1">
            <a:off x="6544841" y="14295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H="1">
            <a:off x="6070525" y="155879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>
            <a:off x="5660561" y="19882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H="1">
            <a:off x="5996513" y="15310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H="1">
            <a:off x="5662288" y="18650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 flipH="1">
            <a:off x="6864604" y="252442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H="1">
            <a:off x="7005199" y="197069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flipH="1">
            <a:off x="6878640" y="242919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H="1">
            <a:off x="7663140" y="237881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H="1">
            <a:off x="6064925" y="12771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flipH="1">
            <a:off x="6467562" y="11247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H="1">
            <a:off x="5808381" y="180422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 flipH="1">
            <a:off x="6215598" y="155275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flipH="1">
            <a:off x="6728069" y="133437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 flipH="1">
            <a:off x="7365062" y="15310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>
            <a:off x="7116568" y="212090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H="1">
            <a:off x="5980937" y="22334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 flipH="1">
            <a:off x="7579152" y="22344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 flipH="1">
            <a:off x="6458203" y="162236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 flipH="1">
            <a:off x="7449050" y="237230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flipH="1">
            <a:off x="5965361" y="22930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H="1">
            <a:off x="7046616" y="2017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>
            <a:off x="6641138" y="1904774"/>
            <a:ext cx="228354" cy="2986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 flipH="1">
            <a:off x="7039098" y="164598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 flipH="1">
            <a:off x="7252657" y="23205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>
            <a:off x="7399973" y="301364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>
            <a:off x="6504314" y="198759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H="1">
            <a:off x="6129175" y="189812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H="1">
            <a:off x="6460853" y="155263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H="1">
            <a:off x="6270161" y="26047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H="1">
            <a:off x="7804024" y="226649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H="1">
            <a:off x="6980033" y="153144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>
            <a:off x="6710664" y="233959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flipH="1">
            <a:off x="7197086" y="24904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H="1">
            <a:off x="8182117" y="240479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H="1">
            <a:off x="8182117" y="256018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H="1">
            <a:off x="7890056" y="272140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 flipH="1">
            <a:off x="6217325" y="14295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H="1">
            <a:off x="6588302" y="15819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H="1">
            <a:off x="6354149" y="18867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H="1">
            <a:off x="6882642" y="152707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H="1">
            <a:off x="7032580" y="157094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H="1">
            <a:off x="5945205" y="164598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H="1">
            <a:off x="5655981" y="217226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H="1">
            <a:off x="5351181" y="13786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H="1">
            <a:off x="7636048" y="16834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 flipH="1">
            <a:off x="6438137" y="171507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H="1">
            <a:off x="8266105" y="257834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 flipH="1">
            <a:off x="7439781" y="271603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flipH="1">
            <a:off x="6656714" y="246774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 flipH="1">
            <a:off x="6290227" y="262258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 flipH="1">
            <a:off x="7691745" y="224575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 flipH="1">
            <a:off x="6535974" y="286630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 flipH="1">
            <a:off x="6271888" y="24746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 flipH="1">
            <a:off x="6656714" y="213999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 flipH="1">
            <a:off x="5592149" y="15310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 flipH="1">
            <a:off x="5814688" y="2017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flipH="1">
            <a:off x="7365062" y="195638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/>
          <p:nvPr/>
        </p:nvCxnSpPr>
        <p:spPr>
          <a:xfrm flipH="1">
            <a:off x="6607450" y="237185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 flipH="1">
            <a:off x="5814688" y="2017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 flipH="1">
            <a:off x="6453311" y="165896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 flipH="1">
            <a:off x="7214592" y="253287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 flipH="1">
            <a:off x="6714666" y="302399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 flipH="1">
            <a:off x="5876793" y="206165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 flipH="1">
            <a:off x="5902549" y="26047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 flipH="1">
            <a:off x="7567949" y="214590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 flipH="1">
            <a:off x="7722080" y="218254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 flipH="1">
            <a:off x="6921211" y="291184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 flipH="1">
            <a:off x="5954275" y="20567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 flipH="1">
            <a:off x="8098129" y="280012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H="1">
            <a:off x="7806068" y="217849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 flipH="1">
            <a:off x="6436410" y="23868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 flipH="1">
            <a:off x="6285737" y="25382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 flipH="1">
            <a:off x="7552060" y="259315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/>
          <p:nvPr/>
        </p:nvCxnSpPr>
        <p:spPr>
          <a:xfrm flipH="1">
            <a:off x="7972000" y="231957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 flipH="1">
            <a:off x="6035500" y="25139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 flipH="1">
            <a:off x="6270161" y="25978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 flipH="1">
            <a:off x="7231997" y="294964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 flipH="1">
            <a:off x="6271888" y="24746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 flipH="1">
            <a:off x="6641138" y="21406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 flipH="1">
            <a:off x="6603878" y="279532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 flipH="1">
            <a:off x="6424288" y="26270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 flipH="1">
            <a:off x="6809114" y="229239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/>
          <p:nvPr/>
        </p:nvCxnSpPr>
        <p:spPr>
          <a:xfrm flipH="1">
            <a:off x="6607450" y="14116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>
            <a:off x="6955110" y="193106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H="1">
            <a:off x="6824690" y="224714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flipH="1">
            <a:off x="6117761" y="24454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/>
          <p:nvPr/>
        </p:nvCxnSpPr>
        <p:spPr>
          <a:xfrm flipH="1">
            <a:off x="6812057" y="262258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/>
        </p:nvCxnSpPr>
        <p:spPr>
          <a:xfrm flipH="1">
            <a:off x="7399973" y="271603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/>
          <p:nvPr/>
        </p:nvCxnSpPr>
        <p:spPr>
          <a:xfrm flipH="1">
            <a:off x="6256312" y="2779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/>
        </p:nvCxnSpPr>
        <p:spPr>
          <a:xfrm flipH="1">
            <a:off x="5472429" y="277454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/>
          <p:nvPr/>
        </p:nvCxnSpPr>
        <p:spPr>
          <a:xfrm flipH="1">
            <a:off x="6054949" y="27571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/>
          <p:nvPr/>
        </p:nvCxnSpPr>
        <p:spPr>
          <a:xfrm flipH="1">
            <a:off x="7663140" y="209794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 flipH="1">
            <a:off x="7806068" y="245672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 flipH="1">
            <a:off x="6703950" y="171808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/>
          <p:cNvCxnSpPr/>
          <p:nvPr/>
        </p:nvCxnSpPr>
        <p:spPr>
          <a:xfrm flipH="1">
            <a:off x="8098129" y="23868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/>
          <p:cNvCxnSpPr/>
          <p:nvPr/>
        </p:nvCxnSpPr>
        <p:spPr>
          <a:xfrm flipH="1">
            <a:off x="7374648" y="2322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/>
          <p:cNvCxnSpPr/>
          <p:nvPr/>
        </p:nvCxnSpPr>
        <p:spPr>
          <a:xfrm flipH="1">
            <a:off x="8412413" y="140035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/>
          <p:nvPr/>
        </p:nvCxnSpPr>
        <p:spPr>
          <a:xfrm flipH="1">
            <a:off x="7607757" y="29026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/>
          <p:nvPr/>
        </p:nvCxnSpPr>
        <p:spPr>
          <a:xfrm flipH="1">
            <a:off x="6438137" y="26906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 flipH="1">
            <a:off x="7636048" y="23380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/>
          <p:nvPr/>
        </p:nvCxnSpPr>
        <p:spPr>
          <a:xfrm flipH="1">
            <a:off x="7007731" y="267224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/>
          <p:nvPr/>
        </p:nvCxnSpPr>
        <p:spPr>
          <a:xfrm flipH="1">
            <a:off x="7969289" y="292738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/>
          <p:nvPr/>
        </p:nvCxnSpPr>
        <p:spPr>
          <a:xfrm flipH="1">
            <a:off x="7315985" y="272829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/>
          <p:nvPr/>
        </p:nvCxnSpPr>
        <p:spPr>
          <a:xfrm flipH="1">
            <a:off x="7969980" y="266410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/>
          <p:nvPr/>
        </p:nvCxnSpPr>
        <p:spPr>
          <a:xfrm flipH="1">
            <a:off x="7097420" y="283715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/>
          <p:nvPr/>
        </p:nvCxnSpPr>
        <p:spPr>
          <a:xfrm flipH="1">
            <a:off x="6934462" y="26047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/>
          <p:nvPr/>
        </p:nvCxnSpPr>
        <p:spPr>
          <a:xfrm flipH="1">
            <a:off x="7399973" y="281286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/>
          <p:nvPr/>
        </p:nvCxnSpPr>
        <p:spPr>
          <a:xfrm flipH="1">
            <a:off x="6576688" y="2779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/>
          <p:nvPr/>
        </p:nvCxnSpPr>
        <p:spPr>
          <a:xfrm flipH="1">
            <a:off x="6961514" y="244479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/>
          <p:nvPr/>
        </p:nvCxnSpPr>
        <p:spPr>
          <a:xfrm flipH="1">
            <a:off x="6117761" y="24454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/>
          <p:cNvCxnSpPr/>
          <p:nvPr/>
        </p:nvCxnSpPr>
        <p:spPr>
          <a:xfrm flipH="1">
            <a:off x="6256312" y="2779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 flipH="1">
            <a:off x="5912525" y="144235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/>
          <p:cNvCxnSpPr/>
          <p:nvPr/>
        </p:nvCxnSpPr>
        <p:spPr>
          <a:xfrm flipH="1">
            <a:off x="6207864" y="152707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/>
          <p:nvPr/>
        </p:nvCxnSpPr>
        <p:spPr>
          <a:xfrm flipH="1">
            <a:off x="6187900" y="26663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/>
          <p:cNvCxnSpPr/>
          <p:nvPr/>
        </p:nvCxnSpPr>
        <p:spPr>
          <a:xfrm flipH="1">
            <a:off x="6408712" y="29318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/>
          <p:cNvCxnSpPr/>
          <p:nvPr/>
        </p:nvCxnSpPr>
        <p:spPr>
          <a:xfrm flipH="1">
            <a:off x="7508408" y="297283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/>
          <p:cNvCxnSpPr/>
          <p:nvPr/>
        </p:nvCxnSpPr>
        <p:spPr>
          <a:xfrm flipH="1">
            <a:off x="6207349" y="29095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/>
          <p:cNvCxnSpPr/>
          <p:nvPr/>
        </p:nvCxnSpPr>
        <p:spPr>
          <a:xfrm flipH="1">
            <a:off x="6674525" y="18867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/>
          <p:cNvCxnSpPr/>
          <p:nvPr/>
        </p:nvCxnSpPr>
        <p:spPr>
          <a:xfrm flipH="1">
            <a:off x="6213163" y="17857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/>
          <p:cNvCxnSpPr/>
          <p:nvPr/>
        </p:nvCxnSpPr>
        <p:spPr>
          <a:xfrm flipH="1">
            <a:off x="7384084" y="224889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/>
          <p:cNvCxnSpPr/>
          <p:nvPr/>
        </p:nvCxnSpPr>
        <p:spPr>
          <a:xfrm flipH="1">
            <a:off x="6825198" y="216235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/>
          <p:cNvCxnSpPr/>
          <p:nvPr/>
        </p:nvCxnSpPr>
        <p:spPr>
          <a:xfrm flipH="1">
            <a:off x="7638092" y="252442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/>
          <p:cNvCxnSpPr/>
          <p:nvPr/>
        </p:nvCxnSpPr>
        <p:spPr>
          <a:xfrm flipH="1">
            <a:off x="8191941" y="164022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/>
          <p:cNvCxnSpPr/>
          <p:nvPr/>
        </p:nvCxnSpPr>
        <p:spPr>
          <a:xfrm flipH="1">
            <a:off x="7336645" y="22896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/>
          <p:cNvCxnSpPr/>
          <p:nvPr/>
        </p:nvCxnSpPr>
        <p:spPr>
          <a:xfrm flipH="1">
            <a:off x="6590537" y="28430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 flipH="1">
            <a:off x="5956104" y="162626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 flipH="1">
            <a:off x="8023965" y="12771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 flipH="1">
            <a:off x="6340300" y="28187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 flipH="1">
            <a:off x="6560093" y="218254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 flipH="1">
            <a:off x="6299586" y="164598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 flipH="1">
            <a:off x="6576688" y="2779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 flipH="1">
            <a:off x="8667682" y="222535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 flipH="1">
            <a:off x="6576688" y="2779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/>
          <p:nvPr/>
        </p:nvCxnSpPr>
        <p:spPr>
          <a:xfrm flipH="1">
            <a:off x="6964882" y="321769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 flipH="1">
            <a:off x="8320590" y="269091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/>
          <p:nvPr/>
        </p:nvCxnSpPr>
        <p:spPr>
          <a:xfrm flipH="1">
            <a:off x="6117761" y="24454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/>
          <p:cNvCxnSpPr/>
          <p:nvPr/>
        </p:nvCxnSpPr>
        <p:spPr>
          <a:xfrm flipH="1">
            <a:off x="6256312" y="2779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/>
          <p:cNvCxnSpPr/>
          <p:nvPr/>
        </p:nvCxnSpPr>
        <p:spPr>
          <a:xfrm flipH="1">
            <a:off x="6270161" y="25978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Connector 340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/>
          <p:cNvCxnSpPr/>
          <p:nvPr/>
        </p:nvCxnSpPr>
        <p:spPr>
          <a:xfrm flipH="1">
            <a:off x="5267193" y="217849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/>
          <p:cNvCxnSpPr/>
          <p:nvPr/>
        </p:nvCxnSpPr>
        <p:spPr>
          <a:xfrm flipH="1">
            <a:off x="6187900" y="26663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/>
          <p:nvPr/>
        </p:nvCxnSpPr>
        <p:spPr>
          <a:xfrm flipH="1">
            <a:off x="6687866" y="246774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/>
          <p:cNvCxnSpPr/>
          <p:nvPr/>
        </p:nvCxnSpPr>
        <p:spPr>
          <a:xfrm flipH="1">
            <a:off x="6813393" y="246774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/>
          <p:cNvCxnSpPr/>
          <p:nvPr/>
        </p:nvCxnSpPr>
        <p:spPr>
          <a:xfrm flipH="1">
            <a:off x="6897064" y="28816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/>
          <p:cNvCxnSpPr/>
          <p:nvPr/>
        </p:nvCxnSpPr>
        <p:spPr>
          <a:xfrm flipH="1">
            <a:off x="6674525" y="18867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/>
          <p:cNvCxnSpPr/>
          <p:nvPr/>
        </p:nvCxnSpPr>
        <p:spPr>
          <a:xfrm flipH="1">
            <a:off x="6590537" y="207850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/>
          <p:cNvCxnSpPr/>
          <p:nvPr/>
        </p:nvCxnSpPr>
        <p:spPr>
          <a:xfrm flipH="1">
            <a:off x="6811349" y="23439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/>
          <p:cNvCxnSpPr/>
          <p:nvPr/>
        </p:nvCxnSpPr>
        <p:spPr>
          <a:xfrm flipH="1">
            <a:off x="6825198" y="216235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/>
          <p:cNvCxnSpPr/>
          <p:nvPr/>
        </p:nvCxnSpPr>
        <p:spPr>
          <a:xfrm flipH="1">
            <a:off x="6609986" y="232171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/>
          <p:cNvCxnSpPr/>
          <p:nvPr/>
        </p:nvCxnSpPr>
        <p:spPr>
          <a:xfrm flipH="1">
            <a:off x="6652642" y="251217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/>
          <p:nvPr/>
        </p:nvCxnSpPr>
        <p:spPr>
          <a:xfrm flipH="1">
            <a:off x="7237324" y="240755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/>
          <p:cNvCxnSpPr/>
          <p:nvPr/>
        </p:nvCxnSpPr>
        <p:spPr>
          <a:xfrm flipH="1">
            <a:off x="6088336" y="291687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/>
          <p:cNvCxnSpPr/>
          <p:nvPr/>
        </p:nvCxnSpPr>
        <p:spPr>
          <a:xfrm flipH="1">
            <a:off x="6084374" y="18650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/>
          <p:cNvCxnSpPr/>
          <p:nvPr/>
        </p:nvCxnSpPr>
        <p:spPr>
          <a:xfrm flipH="1">
            <a:off x="6424288" y="26270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/>
          <p:nvPr/>
        </p:nvCxnSpPr>
        <p:spPr>
          <a:xfrm flipH="1">
            <a:off x="5653234" y="267765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/>
          <p:cNvCxnSpPr/>
          <p:nvPr/>
        </p:nvCxnSpPr>
        <p:spPr>
          <a:xfrm flipH="1">
            <a:off x="6935973" y="274663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/>
          <p:nvPr/>
        </p:nvCxnSpPr>
        <p:spPr>
          <a:xfrm flipH="1">
            <a:off x="5640405" y="255550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Connector 359"/>
          <p:cNvCxnSpPr/>
          <p:nvPr/>
        </p:nvCxnSpPr>
        <p:spPr>
          <a:xfrm flipH="1">
            <a:off x="6072670" y="221443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/>
          <p:cNvCxnSpPr/>
          <p:nvPr/>
        </p:nvCxnSpPr>
        <p:spPr>
          <a:xfrm flipH="1">
            <a:off x="6945938" y="24454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/>
          <p:cNvCxnSpPr/>
          <p:nvPr/>
        </p:nvCxnSpPr>
        <p:spPr>
          <a:xfrm flipH="1">
            <a:off x="6451986" y="212090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62"/>
          <p:cNvCxnSpPr/>
          <p:nvPr/>
        </p:nvCxnSpPr>
        <p:spPr>
          <a:xfrm flipH="1">
            <a:off x="7123086" y="29318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Connector 363"/>
          <p:cNvCxnSpPr/>
          <p:nvPr/>
        </p:nvCxnSpPr>
        <p:spPr>
          <a:xfrm flipH="1">
            <a:off x="7113914" y="259719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43025" y="426851"/>
            <a:ext cx="1877473" cy="369332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Reads – sample 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08" name="TextBox 307"/>
          <p:cNvSpPr txBox="1"/>
          <p:nvPr/>
        </p:nvSpPr>
        <p:spPr>
          <a:xfrm>
            <a:off x="5887179" y="477003"/>
            <a:ext cx="2150184" cy="369332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K-</a:t>
            </a:r>
            <a:r>
              <a:rPr lang="en-US" dirty="0" err="1" smtClean="0">
                <a:solidFill>
                  <a:srgbClr val="FFFFFF"/>
                </a:solidFill>
              </a:rPr>
              <a:t>mers</a:t>
            </a:r>
            <a:r>
              <a:rPr lang="en-US" dirty="0" smtClean="0">
                <a:solidFill>
                  <a:srgbClr val="FFFFFF"/>
                </a:solidFill>
              </a:rPr>
              <a:t> – sample 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09" name="Rounded Rectangle 308"/>
          <p:cNvSpPr/>
          <p:nvPr/>
        </p:nvSpPr>
        <p:spPr>
          <a:xfrm>
            <a:off x="136515" y="3690047"/>
            <a:ext cx="4298363" cy="274317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5" name="Straight Connector 314"/>
          <p:cNvCxnSpPr/>
          <p:nvPr/>
        </p:nvCxnSpPr>
        <p:spPr>
          <a:xfrm>
            <a:off x="2114047" y="6057960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/>
          <p:nvPr/>
        </p:nvCxnSpPr>
        <p:spPr>
          <a:xfrm>
            <a:off x="3044527" y="463747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/>
          <p:cNvCxnSpPr/>
          <p:nvPr/>
        </p:nvCxnSpPr>
        <p:spPr>
          <a:xfrm>
            <a:off x="1143025" y="607388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/>
          <p:cNvCxnSpPr/>
          <p:nvPr/>
        </p:nvCxnSpPr>
        <p:spPr>
          <a:xfrm>
            <a:off x="2876047" y="4511570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/>
          <p:cNvCxnSpPr/>
          <p:nvPr/>
        </p:nvCxnSpPr>
        <p:spPr>
          <a:xfrm>
            <a:off x="1855386" y="5890467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/>
          <p:nvPr/>
        </p:nvCxnSpPr>
        <p:spPr>
          <a:xfrm>
            <a:off x="1626786" y="5496120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/>
          <p:cNvCxnSpPr/>
          <p:nvPr/>
        </p:nvCxnSpPr>
        <p:spPr>
          <a:xfrm>
            <a:off x="2815927" y="4845050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/>
          <p:cNvCxnSpPr/>
          <p:nvPr/>
        </p:nvCxnSpPr>
        <p:spPr>
          <a:xfrm>
            <a:off x="1306441" y="581382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/>
          <p:nvPr/>
        </p:nvCxnSpPr>
        <p:spPr>
          <a:xfrm>
            <a:off x="3196927" y="5823701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6" name="Straight Connector 365"/>
          <p:cNvCxnSpPr/>
          <p:nvPr/>
        </p:nvCxnSpPr>
        <p:spPr>
          <a:xfrm>
            <a:off x="2584729" y="5149278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/>
          <p:cNvCxnSpPr/>
          <p:nvPr/>
        </p:nvCxnSpPr>
        <p:spPr>
          <a:xfrm>
            <a:off x="2144641" y="5650963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/>
          <p:cNvCxnSpPr/>
          <p:nvPr/>
        </p:nvCxnSpPr>
        <p:spPr>
          <a:xfrm>
            <a:off x="3196927" y="524114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/>
          <p:cNvCxnSpPr/>
          <p:nvPr/>
        </p:nvCxnSpPr>
        <p:spPr>
          <a:xfrm>
            <a:off x="2888585" y="4933152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/>
          <p:cNvCxnSpPr/>
          <p:nvPr/>
        </p:nvCxnSpPr>
        <p:spPr>
          <a:xfrm>
            <a:off x="3481716" y="539254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Connector 370"/>
          <p:cNvCxnSpPr/>
          <p:nvPr/>
        </p:nvCxnSpPr>
        <p:spPr>
          <a:xfrm>
            <a:off x="3577927" y="5650963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Connector 371"/>
          <p:cNvCxnSpPr/>
          <p:nvPr/>
        </p:nvCxnSpPr>
        <p:spPr>
          <a:xfrm>
            <a:off x="3481716" y="5072199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/>
          <p:cNvCxnSpPr/>
          <p:nvPr/>
        </p:nvCxnSpPr>
        <p:spPr>
          <a:xfrm>
            <a:off x="3119965" y="5544014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Connector 373"/>
          <p:cNvCxnSpPr/>
          <p:nvPr/>
        </p:nvCxnSpPr>
        <p:spPr>
          <a:xfrm>
            <a:off x="1054099" y="6226285"/>
            <a:ext cx="3285828" cy="0"/>
          </a:xfrm>
          <a:prstGeom prst="line">
            <a:avLst/>
          </a:prstGeom>
          <a:ln w="76200" cmpd="sng">
            <a:solidFill>
              <a:schemeClr val="accent2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5" name="Rounded Rectangle 374"/>
          <p:cNvSpPr/>
          <p:nvPr/>
        </p:nvSpPr>
        <p:spPr>
          <a:xfrm>
            <a:off x="4750234" y="3740474"/>
            <a:ext cx="4298363" cy="274317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6" name="Straight Connector 375"/>
          <p:cNvCxnSpPr/>
          <p:nvPr/>
        </p:nvCxnSpPr>
        <p:spPr>
          <a:xfrm>
            <a:off x="5692123" y="6226285"/>
            <a:ext cx="3314708" cy="19792"/>
          </a:xfrm>
          <a:prstGeom prst="line">
            <a:avLst/>
          </a:prstGeom>
          <a:ln w="76200" cmpd="sng">
            <a:solidFill>
              <a:schemeClr val="accent2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/>
          <p:cNvCxnSpPr/>
          <p:nvPr/>
        </p:nvCxnSpPr>
        <p:spPr>
          <a:xfrm flipH="1">
            <a:off x="7616084" y="481197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/>
          <p:cNvCxnSpPr/>
          <p:nvPr/>
        </p:nvCxnSpPr>
        <p:spPr>
          <a:xfrm flipH="1">
            <a:off x="7414721" y="478970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/>
          <p:cNvCxnSpPr/>
          <p:nvPr/>
        </p:nvCxnSpPr>
        <p:spPr>
          <a:xfrm flipH="1">
            <a:off x="7457377" y="4980167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/>
          <p:cNvCxnSpPr/>
          <p:nvPr/>
        </p:nvCxnSpPr>
        <p:spPr>
          <a:xfrm flipH="1">
            <a:off x="7545945" y="515967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Connector 384"/>
          <p:cNvCxnSpPr/>
          <p:nvPr/>
        </p:nvCxnSpPr>
        <p:spPr>
          <a:xfrm flipH="1">
            <a:off x="7395272" y="531107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Connector 385"/>
          <p:cNvCxnSpPr/>
          <p:nvPr/>
        </p:nvCxnSpPr>
        <p:spPr>
          <a:xfrm flipH="1">
            <a:off x="6731440" y="572049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Connector 386"/>
          <p:cNvCxnSpPr/>
          <p:nvPr/>
        </p:nvCxnSpPr>
        <p:spPr>
          <a:xfrm flipH="1">
            <a:off x="7118786" y="604201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/>
          <p:cNvCxnSpPr/>
          <p:nvPr/>
        </p:nvCxnSpPr>
        <p:spPr>
          <a:xfrm flipH="1">
            <a:off x="7768484" y="496437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Connector 391"/>
          <p:cNvCxnSpPr/>
          <p:nvPr/>
        </p:nvCxnSpPr>
        <p:spPr>
          <a:xfrm flipH="1">
            <a:off x="7782333" y="4782741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Connector 392"/>
          <p:cNvCxnSpPr/>
          <p:nvPr/>
        </p:nvCxnSpPr>
        <p:spPr>
          <a:xfrm flipH="1">
            <a:off x="7567121" y="494210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Connector 393"/>
          <p:cNvCxnSpPr/>
          <p:nvPr/>
        </p:nvCxnSpPr>
        <p:spPr>
          <a:xfrm flipH="1">
            <a:off x="7609777" y="5132567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5" name="Straight Connector 394"/>
          <p:cNvCxnSpPr/>
          <p:nvPr/>
        </p:nvCxnSpPr>
        <p:spPr>
          <a:xfrm flipH="1">
            <a:off x="7698345" y="531207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Connector 395"/>
          <p:cNvCxnSpPr/>
          <p:nvPr/>
        </p:nvCxnSpPr>
        <p:spPr>
          <a:xfrm flipH="1">
            <a:off x="6381139" y="608729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7" name="Straight Connector 396"/>
          <p:cNvCxnSpPr/>
          <p:nvPr/>
        </p:nvCxnSpPr>
        <p:spPr>
          <a:xfrm flipH="1">
            <a:off x="7755050" y="5794991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Connector 397"/>
          <p:cNvCxnSpPr/>
          <p:nvPr/>
        </p:nvCxnSpPr>
        <p:spPr>
          <a:xfrm flipH="1">
            <a:off x="8468450" y="5844101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/>
          <p:cNvCxnSpPr/>
          <p:nvPr/>
        </p:nvCxnSpPr>
        <p:spPr>
          <a:xfrm flipH="1">
            <a:off x="7700072" y="4851292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2" name="Straight Connector 401"/>
          <p:cNvCxnSpPr/>
          <p:nvPr/>
        </p:nvCxnSpPr>
        <p:spPr>
          <a:xfrm flipH="1">
            <a:off x="7920884" y="511677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3" name="Straight Connector 402"/>
          <p:cNvCxnSpPr/>
          <p:nvPr/>
        </p:nvCxnSpPr>
        <p:spPr>
          <a:xfrm flipH="1">
            <a:off x="7934733" y="4935141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4" name="Straight Connector 403"/>
          <p:cNvCxnSpPr/>
          <p:nvPr/>
        </p:nvCxnSpPr>
        <p:spPr>
          <a:xfrm flipH="1">
            <a:off x="7719521" y="509450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5" name="Straight Connector 404"/>
          <p:cNvCxnSpPr/>
          <p:nvPr/>
        </p:nvCxnSpPr>
        <p:spPr>
          <a:xfrm flipH="1">
            <a:off x="7762177" y="5284967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Connector 405"/>
          <p:cNvCxnSpPr/>
          <p:nvPr/>
        </p:nvCxnSpPr>
        <p:spPr>
          <a:xfrm flipH="1">
            <a:off x="5655371" y="55459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7" name="Straight Connector 406"/>
          <p:cNvCxnSpPr/>
          <p:nvPr/>
        </p:nvCxnSpPr>
        <p:spPr>
          <a:xfrm flipH="1">
            <a:off x="6207864" y="523901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8" name="Straight Connector 407"/>
          <p:cNvCxnSpPr/>
          <p:nvPr/>
        </p:nvCxnSpPr>
        <p:spPr>
          <a:xfrm flipH="1">
            <a:off x="6332465" y="5147442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/>
          <p:cNvCxnSpPr/>
          <p:nvPr/>
        </p:nvCxnSpPr>
        <p:spPr>
          <a:xfrm flipH="1">
            <a:off x="5692123" y="584881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Connector 412"/>
          <p:cNvCxnSpPr/>
          <p:nvPr/>
        </p:nvCxnSpPr>
        <p:spPr>
          <a:xfrm flipH="1">
            <a:off x="7977510" y="4509611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5" name="Straight Connector 414"/>
          <p:cNvCxnSpPr/>
          <p:nvPr/>
        </p:nvCxnSpPr>
        <p:spPr>
          <a:xfrm flipH="1">
            <a:off x="7331455" y="47410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/>
          <p:cNvCxnSpPr/>
          <p:nvPr/>
        </p:nvCxnSpPr>
        <p:spPr>
          <a:xfrm flipH="1">
            <a:off x="7142819" y="468734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Connector 418"/>
          <p:cNvCxnSpPr/>
          <p:nvPr/>
        </p:nvCxnSpPr>
        <p:spPr>
          <a:xfrm flipH="1">
            <a:off x="8122158" y="528641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/>
          <p:cNvCxnSpPr/>
          <p:nvPr/>
        </p:nvCxnSpPr>
        <p:spPr>
          <a:xfrm flipH="1">
            <a:off x="6995730" y="481581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/>
          <p:cNvCxnSpPr/>
          <p:nvPr/>
        </p:nvCxnSpPr>
        <p:spPr>
          <a:xfrm flipH="1">
            <a:off x="7936460" y="481197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Connector 422"/>
          <p:cNvCxnSpPr/>
          <p:nvPr/>
        </p:nvCxnSpPr>
        <p:spPr>
          <a:xfrm flipH="1">
            <a:off x="7852472" y="5003692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Connector 423"/>
          <p:cNvCxnSpPr/>
          <p:nvPr/>
        </p:nvCxnSpPr>
        <p:spPr>
          <a:xfrm flipH="1">
            <a:off x="8073284" y="526917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Connector 424"/>
          <p:cNvCxnSpPr/>
          <p:nvPr/>
        </p:nvCxnSpPr>
        <p:spPr>
          <a:xfrm flipH="1">
            <a:off x="8037363" y="5192703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Connector 426"/>
          <p:cNvCxnSpPr/>
          <p:nvPr/>
        </p:nvCxnSpPr>
        <p:spPr>
          <a:xfrm flipH="1">
            <a:off x="5719203" y="551883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Connector 427"/>
          <p:cNvCxnSpPr/>
          <p:nvPr/>
        </p:nvCxnSpPr>
        <p:spPr>
          <a:xfrm flipH="1">
            <a:off x="5807771" y="56983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/>
          <p:cNvCxnSpPr/>
          <p:nvPr/>
        </p:nvCxnSpPr>
        <p:spPr>
          <a:xfrm flipH="1">
            <a:off x="5657098" y="58497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Connector 429"/>
          <p:cNvCxnSpPr/>
          <p:nvPr/>
        </p:nvCxnSpPr>
        <p:spPr>
          <a:xfrm flipH="1">
            <a:off x="6019021" y="5992057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/>
          <p:cNvCxnSpPr/>
          <p:nvPr/>
        </p:nvCxnSpPr>
        <p:spPr>
          <a:xfrm flipH="1">
            <a:off x="5844523" y="600121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/>
          <p:cNvCxnSpPr/>
          <p:nvPr/>
        </p:nvCxnSpPr>
        <p:spPr>
          <a:xfrm flipH="1">
            <a:off x="7936460" y="481197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Connector 434"/>
          <p:cNvCxnSpPr/>
          <p:nvPr/>
        </p:nvCxnSpPr>
        <p:spPr>
          <a:xfrm flipH="1">
            <a:off x="6030310" y="55030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/>
          <p:cNvCxnSpPr/>
          <p:nvPr/>
        </p:nvCxnSpPr>
        <p:spPr>
          <a:xfrm flipH="1">
            <a:off x="6044159" y="532141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/>
          <p:cNvCxnSpPr/>
          <p:nvPr/>
        </p:nvCxnSpPr>
        <p:spPr>
          <a:xfrm flipH="1">
            <a:off x="8024321" y="539930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Connector 437"/>
          <p:cNvCxnSpPr/>
          <p:nvPr/>
        </p:nvCxnSpPr>
        <p:spPr>
          <a:xfrm flipH="1">
            <a:off x="5871603" y="567123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/>
          <p:cNvCxnSpPr/>
          <p:nvPr/>
        </p:nvCxnSpPr>
        <p:spPr>
          <a:xfrm flipH="1">
            <a:off x="5960171" y="58507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/>
          <p:cNvCxnSpPr/>
          <p:nvPr/>
        </p:nvCxnSpPr>
        <p:spPr>
          <a:xfrm flipH="1">
            <a:off x="5809498" y="60021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1" name="Straight Connector 440"/>
          <p:cNvCxnSpPr/>
          <p:nvPr/>
        </p:nvCxnSpPr>
        <p:spPr>
          <a:xfrm flipH="1">
            <a:off x="6430712" y="591003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Connector 441"/>
          <p:cNvCxnSpPr/>
          <p:nvPr/>
        </p:nvCxnSpPr>
        <p:spPr>
          <a:xfrm flipH="1">
            <a:off x="5996923" y="615361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4" name="Straight Connector 443"/>
          <p:cNvCxnSpPr/>
          <p:nvPr/>
        </p:nvCxnSpPr>
        <p:spPr>
          <a:xfrm flipH="1">
            <a:off x="7714846" y="537236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Connector 444"/>
          <p:cNvCxnSpPr/>
          <p:nvPr/>
        </p:nvCxnSpPr>
        <p:spPr>
          <a:xfrm flipH="1">
            <a:off x="6243287" y="5923592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/>
          <p:cNvCxnSpPr/>
          <p:nvPr/>
        </p:nvCxnSpPr>
        <p:spPr>
          <a:xfrm flipH="1">
            <a:off x="6854721" y="582850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/>
          <p:cNvCxnSpPr/>
          <p:nvPr/>
        </p:nvCxnSpPr>
        <p:spPr>
          <a:xfrm flipH="1">
            <a:off x="5981347" y="563316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Connector 448"/>
          <p:cNvCxnSpPr/>
          <p:nvPr/>
        </p:nvCxnSpPr>
        <p:spPr>
          <a:xfrm flipH="1">
            <a:off x="6024003" y="582363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/>
          <p:cNvCxnSpPr/>
          <p:nvPr/>
        </p:nvCxnSpPr>
        <p:spPr>
          <a:xfrm flipH="1">
            <a:off x="6974843" y="495039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Connector 450"/>
          <p:cNvCxnSpPr/>
          <p:nvPr/>
        </p:nvCxnSpPr>
        <p:spPr>
          <a:xfrm flipH="1">
            <a:off x="6751088" y="555641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/>
          <p:cNvCxnSpPr/>
          <p:nvPr/>
        </p:nvCxnSpPr>
        <p:spPr>
          <a:xfrm flipH="1">
            <a:off x="6430712" y="526093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3" name="Straight Connector 452"/>
          <p:cNvCxnSpPr/>
          <p:nvPr/>
        </p:nvCxnSpPr>
        <p:spPr>
          <a:xfrm flipH="1">
            <a:off x="7964790" y="588157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Connector 453"/>
          <p:cNvCxnSpPr/>
          <p:nvPr/>
        </p:nvCxnSpPr>
        <p:spPr>
          <a:xfrm flipH="1">
            <a:off x="8344903" y="5192703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/>
          <p:cNvCxnSpPr/>
          <p:nvPr/>
        </p:nvCxnSpPr>
        <p:spPr>
          <a:xfrm flipH="1">
            <a:off x="7934733" y="4935141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/>
          <p:cNvCxnSpPr/>
          <p:nvPr/>
        </p:nvCxnSpPr>
        <p:spPr>
          <a:xfrm flipH="1">
            <a:off x="7733030" y="459932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9" name="Straight Connector 458"/>
          <p:cNvCxnSpPr/>
          <p:nvPr/>
        </p:nvCxnSpPr>
        <p:spPr>
          <a:xfrm flipH="1">
            <a:off x="7776433" y="5207957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0" name="Straight Connector 459"/>
          <p:cNvCxnSpPr/>
          <p:nvPr/>
        </p:nvCxnSpPr>
        <p:spPr>
          <a:xfrm flipH="1">
            <a:off x="6943402" y="555280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1" name="Straight Connector 460"/>
          <p:cNvCxnSpPr/>
          <p:nvPr/>
        </p:nvCxnSpPr>
        <p:spPr>
          <a:xfrm flipH="1">
            <a:off x="7083997" y="499907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2" name="Straight Connector 461"/>
          <p:cNvCxnSpPr/>
          <p:nvPr/>
        </p:nvCxnSpPr>
        <p:spPr>
          <a:xfrm flipH="1">
            <a:off x="6957438" y="545757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3" name="Straight Connector 462"/>
          <p:cNvCxnSpPr/>
          <p:nvPr/>
        </p:nvCxnSpPr>
        <p:spPr>
          <a:xfrm flipH="1">
            <a:off x="7741938" y="5407193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/>
          <p:cNvCxnSpPr/>
          <p:nvPr/>
        </p:nvCxnSpPr>
        <p:spPr>
          <a:xfrm flipH="1">
            <a:off x="8082553" y="475113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/>
          <p:cNvCxnSpPr/>
          <p:nvPr/>
        </p:nvCxnSpPr>
        <p:spPr>
          <a:xfrm flipH="1">
            <a:off x="7930153" y="466860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9" name="Straight Connector 468"/>
          <p:cNvCxnSpPr/>
          <p:nvPr/>
        </p:nvCxnSpPr>
        <p:spPr>
          <a:xfrm flipH="1">
            <a:off x="7443860" y="455941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/>
          <p:cNvCxnSpPr/>
          <p:nvPr/>
        </p:nvCxnSpPr>
        <p:spPr>
          <a:xfrm flipH="1">
            <a:off x="7195366" y="5149278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1" name="Straight Connector 470"/>
          <p:cNvCxnSpPr/>
          <p:nvPr/>
        </p:nvCxnSpPr>
        <p:spPr>
          <a:xfrm flipH="1">
            <a:off x="6059735" y="526186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Connector 471"/>
          <p:cNvCxnSpPr/>
          <p:nvPr/>
        </p:nvCxnSpPr>
        <p:spPr>
          <a:xfrm flipH="1">
            <a:off x="7657950" y="526286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4" name="Straight Connector 473"/>
          <p:cNvCxnSpPr/>
          <p:nvPr/>
        </p:nvCxnSpPr>
        <p:spPr>
          <a:xfrm flipH="1">
            <a:off x="7527848" y="540068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5" name="Straight Connector 474"/>
          <p:cNvCxnSpPr/>
          <p:nvPr/>
        </p:nvCxnSpPr>
        <p:spPr>
          <a:xfrm flipH="1">
            <a:off x="6044159" y="532141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6" name="Straight Connector 475"/>
          <p:cNvCxnSpPr/>
          <p:nvPr/>
        </p:nvCxnSpPr>
        <p:spPr>
          <a:xfrm flipH="1">
            <a:off x="7125414" y="50458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7" name="Straight Connector 476"/>
          <p:cNvCxnSpPr/>
          <p:nvPr/>
        </p:nvCxnSpPr>
        <p:spPr>
          <a:xfrm flipH="1">
            <a:off x="7860421" y="4963200"/>
            <a:ext cx="228354" cy="2986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/>
          <p:cNvCxnSpPr/>
          <p:nvPr/>
        </p:nvCxnSpPr>
        <p:spPr>
          <a:xfrm flipH="1">
            <a:off x="7117896" y="4674367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9" name="Straight Connector 478"/>
          <p:cNvCxnSpPr/>
          <p:nvPr/>
        </p:nvCxnSpPr>
        <p:spPr>
          <a:xfrm flipH="1">
            <a:off x="7331455" y="5348961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0" name="Straight Connector 479"/>
          <p:cNvCxnSpPr/>
          <p:nvPr/>
        </p:nvCxnSpPr>
        <p:spPr>
          <a:xfrm flipH="1">
            <a:off x="7478771" y="604201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1" name="Straight Connector 480"/>
          <p:cNvCxnSpPr/>
          <p:nvPr/>
        </p:nvCxnSpPr>
        <p:spPr>
          <a:xfrm flipH="1">
            <a:off x="8037363" y="485430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2" name="Straight Connector 481"/>
          <p:cNvCxnSpPr/>
          <p:nvPr/>
        </p:nvCxnSpPr>
        <p:spPr>
          <a:xfrm flipH="1">
            <a:off x="8359917" y="502356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3" name="Straight Connector 482"/>
          <p:cNvCxnSpPr/>
          <p:nvPr/>
        </p:nvCxnSpPr>
        <p:spPr>
          <a:xfrm flipH="1">
            <a:off x="8354727" y="4814161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4" name="Straight Connector 483"/>
          <p:cNvCxnSpPr/>
          <p:nvPr/>
        </p:nvCxnSpPr>
        <p:spPr>
          <a:xfrm flipH="1">
            <a:off x="6348959" y="563316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5" name="Straight Connector 484"/>
          <p:cNvCxnSpPr/>
          <p:nvPr/>
        </p:nvCxnSpPr>
        <p:spPr>
          <a:xfrm flipH="1">
            <a:off x="7882822" y="529487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6" name="Straight Connector 485"/>
          <p:cNvCxnSpPr/>
          <p:nvPr/>
        </p:nvCxnSpPr>
        <p:spPr>
          <a:xfrm flipH="1">
            <a:off x="7058831" y="455982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7" name="Straight Connector 486"/>
          <p:cNvCxnSpPr/>
          <p:nvPr/>
        </p:nvCxnSpPr>
        <p:spPr>
          <a:xfrm flipH="1">
            <a:off x="6789462" y="536797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8" name="Straight Connector 487"/>
          <p:cNvCxnSpPr/>
          <p:nvPr/>
        </p:nvCxnSpPr>
        <p:spPr>
          <a:xfrm flipH="1">
            <a:off x="7275884" y="551883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9" name="Straight Connector 488"/>
          <p:cNvCxnSpPr/>
          <p:nvPr/>
        </p:nvCxnSpPr>
        <p:spPr>
          <a:xfrm flipH="1">
            <a:off x="8260915" y="543317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0" name="Straight Connector 489"/>
          <p:cNvCxnSpPr/>
          <p:nvPr/>
        </p:nvCxnSpPr>
        <p:spPr>
          <a:xfrm flipH="1">
            <a:off x="8260915" y="558855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1" name="Straight Connector 490"/>
          <p:cNvCxnSpPr/>
          <p:nvPr/>
        </p:nvCxnSpPr>
        <p:spPr>
          <a:xfrm flipH="1">
            <a:off x="7968854" y="574977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3" name="Straight Connector 492"/>
          <p:cNvCxnSpPr/>
          <p:nvPr/>
        </p:nvCxnSpPr>
        <p:spPr>
          <a:xfrm flipH="1">
            <a:off x="8210374" y="465073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5" name="Straight Connector 494"/>
          <p:cNvCxnSpPr/>
          <p:nvPr/>
        </p:nvCxnSpPr>
        <p:spPr>
          <a:xfrm flipH="1">
            <a:off x="8084726" y="4861301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6" name="Straight Connector 495"/>
          <p:cNvCxnSpPr/>
          <p:nvPr/>
        </p:nvCxnSpPr>
        <p:spPr>
          <a:xfrm flipH="1">
            <a:off x="7111378" y="459932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8" name="Straight Connector 497"/>
          <p:cNvCxnSpPr/>
          <p:nvPr/>
        </p:nvCxnSpPr>
        <p:spPr>
          <a:xfrm flipH="1">
            <a:off x="7930153" y="511917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0" name="Straight Connector 499"/>
          <p:cNvCxnSpPr/>
          <p:nvPr/>
        </p:nvCxnSpPr>
        <p:spPr>
          <a:xfrm flipH="1">
            <a:off x="7714846" y="471181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2" name="Straight Connector 501"/>
          <p:cNvCxnSpPr/>
          <p:nvPr/>
        </p:nvCxnSpPr>
        <p:spPr>
          <a:xfrm flipH="1">
            <a:off x="8344903" y="5606721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3" name="Straight Connector 502"/>
          <p:cNvCxnSpPr/>
          <p:nvPr/>
        </p:nvCxnSpPr>
        <p:spPr>
          <a:xfrm flipH="1">
            <a:off x="7518579" y="574440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4" name="Straight Connector 503"/>
          <p:cNvCxnSpPr/>
          <p:nvPr/>
        </p:nvCxnSpPr>
        <p:spPr>
          <a:xfrm flipH="1">
            <a:off x="6735512" y="549612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5" name="Straight Connector 504"/>
          <p:cNvCxnSpPr/>
          <p:nvPr/>
        </p:nvCxnSpPr>
        <p:spPr>
          <a:xfrm flipH="1">
            <a:off x="6369025" y="5650963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6" name="Straight Connector 505"/>
          <p:cNvCxnSpPr/>
          <p:nvPr/>
        </p:nvCxnSpPr>
        <p:spPr>
          <a:xfrm flipH="1">
            <a:off x="7770543" y="5274137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7" name="Straight Connector 506"/>
          <p:cNvCxnSpPr/>
          <p:nvPr/>
        </p:nvCxnSpPr>
        <p:spPr>
          <a:xfrm flipH="1">
            <a:off x="6614772" y="589468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8" name="Straight Connector 507"/>
          <p:cNvCxnSpPr/>
          <p:nvPr/>
        </p:nvCxnSpPr>
        <p:spPr>
          <a:xfrm flipH="1">
            <a:off x="6350686" y="55030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Connector 508"/>
          <p:cNvCxnSpPr/>
          <p:nvPr/>
        </p:nvCxnSpPr>
        <p:spPr>
          <a:xfrm flipH="1">
            <a:off x="8244437" y="5274137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/>
          <p:cNvCxnSpPr/>
          <p:nvPr/>
        </p:nvCxnSpPr>
        <p:spPr>
          <a:xfrm flipH="1">
            <a:off x="8088860" y="496437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2" name="Straight Connector 511"/>
          <p:cNvCxnSpPr/>
          <p:nvPr/>
        </p:nvCxnSpPr>
        <p:spPr>
          <a:xfrm flipH="1">
            <a:off x="7443860" y="498476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3" name="Straight Connector 512"/>
          <p:cNvCxnSpPr/>
          <p:nvPr/>
        </p:nvCxnSpPr>
        <p:spPr>
          <a:xfrm flipH="1">
            <a:off x="6686248" y="540023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Connector 513"/>
          <p:cNvCxnSpPr/>
          <p:nvPr/>
        </p:nvCxnSpPr>
        <p:spPr>
          <a:xfrm flipH="1">
            <a:off x="8266105" y="526286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5" name="Straight Connector 514"/>
          <p:cNvCxnSpPr/>
          <p:nvPr/>
        </p:nvCxnSpPr>
        <p:spPr>
          <a:xfrm flipH="1">
            <a:off x="8205339" y="494143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6" name="Straight Connector 515"/>
          <p:cNvCxnSpPr/>
          <p:nvPr/>
        </p:nvCxnSpPr>
        <p:spPr>
          <a:xfrm flipH="1">
            <a:off x="7293390" y="556125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7" name="Straight Connector 516"/>
          <p:cNvCxnSpPr/>
          <p:nvPr/>
        </p:nvCxnSpPr>
        <p:spPr>
          <a:xfrm flipH="1">
            <a:off x="6793464" y="6052377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8" name="Straight Connector 517"/>
          <p:cNvCxnSpPr/>
          <p:nvPr/>
        </p:nvCxnSpPr>
        <p:spPr>
          <a:xfrm flipH="1">
            <a:off x="8150965" y="5008568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9" name="Straight Connector 518"/>
          <p:cNvCxnSpPr/>
          <p:nvPr/>
        </p:nvCxnSpPr>
        <p:spPr>
          <a:xfrm flipH="1">
            <a:off x="5981347" y="563316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0" name="Straight Connector 519"/>
          <p:cNvCxnSpPr/>
          <p:nvPr/>
        </p:nvCxnSpPr>
        <p:spPr>
          <a:xfrm flipH="1">
            <a:off x="7646747" y="517428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1" name="Straight Connector 520"/>
          <p:cNvCxnSpPr/>
          <p:nvPr/>
        </p:nvCxnSpPr>
        <p:spPr>
          <a:xfrm flipH="1">
            <a:off x="7800878" y="521092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2" name="Straight Connector 521"/>
          <p:cNvCxnSpPr/>
          <p:nvPr/>
        </p:nvCxnSpPr>
        <p:spPr>
          <a:xfrm flipH="1">
            <a:off x="7000009" y="594022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3" name="Straight Connector 522"/>
          <p:cNvCxnSpPr/>
          <p:nvPr/>
        </p:nvCxnSpPr>
        <p:spPr>
          <a:xfrm flipH="1">
            <a:off x="8121351" y="495944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4" name="Straight Connector 523"/>
          <p:cNvCxnSpPr/>
          <p:nvPr/>
        </p:nvCxnSpPr>
        <p:spPr>
          <a:xfrm flipH="1">
            <a:off x="8176927" y="582850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Connector 524"/>
          <p:cNvCxnSpPr/>
          <p:nvPr/>
        </p:nvCxnSpPr>
        <p:spPr>
          <a:xfrm flipH="1">
            <a:off x="7884866" y="5206868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6" name="Straight Connector 525"/>
          <p:cNvCxnSpPr/>
          <p:nvPr/>
        </p:nvCxnSpPr>
        <p:spPr>
          <a:xfrm flipH="1">
            <a:off x="6515208" y="541526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7" name="Straight Connector 526"/>
          <p:cNvCxnSpPr/>
          <p:nvPr/>
        </p:nvCxnSpPr>
        <p:spPr>
          <a:xfrm flipH="1">
            <a:off x="6364535" y="556666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Connector 527"/>
          <p:cNvCxnSpPr/>
          <p:nvPr/>
        </p:nvCxnSpPr>
        <p:spPr>
          <a:xfrm flipH="1">
            <a:off x="7630858" y="562152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9" name="Straight Connector 528"/>
          <p:cNvCxnSpPr/>
          <p:nvPr/>
        </p:nvCxnSpPr>
        <p:spPr>
          <a:xfrm flipH="1">
            <a:off x="8050798" y="5347953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0" name="Straight Connector 529"/>
          <p:cNvCxnSpPr/>
          <p:nvPr/>
        </p:nvCxnSpPr>
        <p:spPr>
          <a:xfrm flipH="1">
            <a:off x="6114298" y="5542361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1" name="Straight Connector 530"/>
          <p:cNvCxnSpPr/>
          <p:nvPr/>
        </p:nvCxnSpPr>
        <p:spPr>
          <a:xfrm flipH="1">
            <a:off x="6348959" y="562621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2" name="Straight Connector 531"/>
          <p:cNvCxnSpPr/>
          <p:nvPr/>
        </p:nvCxnSpPr>
        <p:spPr>
          <a:xfrm flipH="1">
            <a:off x="7310795" y="5978018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3" name="Straight Connector 532"/>
          <p:cNvCxnSpPr/>
          <p:nvPr/>
        </p:nvCxnSpPr>
        <p:spPr>
          <a:xfrm flipH="1">
            <a:off x="6350686" y="55030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4" name="Straight Connector 533"/>
          <p:cNvCxnSpPr/>
          <p:nvPr/>
        </p:nvCxnSpPr>
        <p:spPr>
          <a:xfrm flipH="1">
            <a:off x="6719936" y="516901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5" name="Straight Connector 534"/>
          <p:cNvCxnSpPr/>
          <p:nvPr/>
        </p:nvCxnSpPr>
        <p:spPr>
          <a:xfrm flipH="1">
            <a:off x="6682676" y="5823701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6" name="Straight Connector 535"/>
          <p:cNvCxnSpPr/>
          <p:nvPr/>
        </p:nvCxnSpPr>
        <p:spPr>
          <a:xfrm flipH="1">
            <a:off x="6503086" y="56554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7" name="Straight Connector 536"/>
          <p:cNvCxnSpPr/>
          <p:nvPr/>
        </p:nvCxnSpPr>
        <p:spPr>
          <a:xfrm flipH="1">
            <a:off x="6887912" y="532077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8" name="Straight Connector 537"/>
          <p:cNvCxnSpPr/>
          <p:nvPr/>
        </p:nvCxnSpPr>
        <p:spPr>
          <a:xfrm>
            <a:off x="7631562" y="4745859"/>
            <a:ext cx="17797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9" name="Straight Connector 538"/>
          <p:cNvCxnSpPr/>
          <p:nvPr/>
        </p:nvCxnSpPr>
        <p:spPr>
          <a:xfrm flipH="1">
            <a:off x="7033908" y="495944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0" name="Straight Connector 539"/>
          <p:cNvCxnSpPr/>
          <p:nvPr/>
        </p:nvCxnSpPr>
        <p:spPr>
          <a:xfrm flipH="1">
            <a:off x="6903488" y="5275527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1" name="Straight Connector 540"/>
          <p:cNvCxnSpPr/>
          <p:nvPr/>
        </p:nvCxnSpPr>
        <p:spPr>
          <a:xfrm flipH="1">
            <a:off x="6196559" y="547381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2" name="Straight Connector 541"/>
          <p:cNvCxnSpPr/>
          <p:nvPr/>
        </p:nvCxnSpPr>
        <p:spPr>
          <a:xfrm flipH="1">
            <a:off x="6890855" y="5650963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3" name="Straight Connector 542"/>
          <p:cNvCxnSpPr/>
          <p:nvPr/>
        </p:nvCxnSpPr>
        <p:spPr>
          <a:xfrm flipH="1">
            <a:off x="6198286" y="53506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4" name="Straight Connector 543"/>
          <p:cNvCxnSpPr/>
          <p:nvPr/>
        </p:nvCxnSpPr>
        <p:spPr>
          <a:xfrm flipH="1">
            <a:off x="7478771" y="574440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5" name="Straight Connector 544"/>
          <p:cNvCxnSpPr/>
          <p:nvPr/>
        </p:nvCxnSpPr>
        <p:spPr>
          <a:xfrm flipH="1">
            <a:off x="6335110" y="58078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6" name="Straight Connector 545"/>
          <p:cNvCxnSpPr/>
          <p:nvPr/>
        </p:nvCxnSpPr>
        <p:spPr>
          <a:xfrm flipH="1">
            <a:off x="8048778" y="607528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7" name="Straight Connector 546"/>
          <p:cNvCxnSpPr/>
          <p:nvPr/>
        </p:nvCxnSpPr>
        <p:spPr>
          <a:xfrm flipH="1">
            <a:off x="6133747" y="578556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8" name="Straight Connector 547"/>
          <p:cNvCxnSpPr/>
          <p:nvPr/>
        </p:nvCxnSpPr>
        <p:spPr>
          <a:xfrm flipH="1">
            <a:off x="7741938" y="5126327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9" name="Straight Connector 548"/>
          <p:cNvCxnSpPr/>
          <p:nvPr/>
        </p:nvCxnSpPr>
        <p:spPr>
          <a:xfrm flipH="1">
            <a:off x="7884866" y="548509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0" name="Straight Connector 549"/>
          <p:cNvCxnSpPr/>
          <p:nvPr/>
        </p:nvCxnSpPr>
        <p:spPr>
          <a:xfrm flipH="1">
            <a:off x="6782748" y="474645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1" name="Straight Connector 550"/>
          <p:cNvCxnSpPr/>
          <p:nvPr/>
        </p:nvCxnSpPr>
        <p:spPr>
          <a:xfrm flipH="1">
            <a:off x="8176927" y="541526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Connector 551"/>
          <p:cNvCxnSpPr/>
          <p:nvPr/>
        </p:nvCxnSpPr>
        <p:spPr>
          <a:xfrm flipH="1">
            <a:off x="7453446" y="53506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3" name="Straight Connector 552"/>
          <p:cNvCxnSpPr/>
          <p:nvPr/>
        </p:nvCxnSpPr>
        <p:spPr>
          <a:xfrm flipH="1">
            <a:off x="8491211" y="442873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4" name="Straight Connector 553"/>
          <p:cNvCxnSpPr/>
          <p:nvPr/>
        </p:nvCxnSpPr>
        <p:spPr>
          <a:xfrm flipH="1">
            <a:off x="7686555" y="593101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5" name="Straight Connector 554"/>
          <p:cNvCxnSpPr/>
          <p:nvPr/>
        </p:nvCxnSpPr>
        <p:spPr>
          <a:xfrm flipH="1">
            <a:off x="6516935" y="571906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6" name="Straight Connector 555"/>
          <p:cNvCxnSpPr/>
          <p:nvPr/>
        </p:nvCxnSpPr>
        <p:spPr>
          <a:xfrm flipH="1">
            <a:off x="7714846" y="536643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Connector 556"/>
          <p:cNvCxnSpPr/>
          <p:nvPr/>
        </p:nvCxnSpPr>
        <p:spPr>
          <a:xfrm flipH="1">
            <a:off x="7086529" y="5700627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8" name="Straight Connector 557"/>
          <p:cNvCxnSpPr/>
          <p:nvPr/>
        </p:nvCxnSpPr>
        <p:spPr>
          <a:xfrm flipH="1">
            <a:off x="8048087" y="5955763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9" name="Straight Connector 558"/>
          <p:cNvCxnSpPr/>
          <p:nvPr/>
        </p:nvCxnSpPr>
        <p:spPr>
          <a:xfrm flipH="1">
            <a:off x="7394783" y="5756673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0" name="Straight Connector 559"/>
          <p:cNvCxnSpPr/>
          <p:nvPr/>
        </p:nvCxnSpPr>
        <p:spPr>
          <a:xfrm flipH="1">
            <a:off x="8048778" y="569248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1" name="Straight Connector 560"/>
          <p:cNvCxnSpPr/>
          <p:nvPr/>
        </p:nvCxnSpPr>
        <p:spPr>
          <a:xfrm flipH="1">
            <a:off x="7176218" y="5865532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2" name="Straight Connector 561"/>
          <p:cNvCxnSpPr/>
          <p:nvPr/>
        </p:nvCxnSpPr>
        <p:spPr>
          <a:xfrm flipH="1">
            <a:off x="7013260" y="563316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/>
          <p:cNvCxnSpPr/>
          <p:nvPr/>
        </p:nvCxnSpPr>
        <p:spPr>
          <a:xfrm flipH="1">
            <a:off x="7478771" y="5841242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4" name="Straight Connector 563"/>
          <p:cNvCxnSpPr/>
          <p:nvPr/>
        </p:nvCxnSpPr>
        <p:spPr>
          <a:xfrm flipH="1">
            <a:off x="6655486" y="58078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5" name="Straight Connector 564"/>
          <p:cNvCxnSpPr/>
          <p:nvPr/>
        </p:nvCxnSpPr>
        <p:spPr>
          <a:xfrm flipH="1">
            <a:off x="7040312" y="547317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6" name="Straight Connector 565"/>
          <p:cNvCxnSpPr/>
          <p:nvPr/>
        </p:nvCxnSpPr>
        <p:spPr>
          <a:xfrm flipH="1">
            <a:off x="6196559" y="547381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7" name="Straight Connector 566"/>
          <p:cNvCxnSpPr/>
          <p:nvPr/>
        </p:nvCxnSpPr>
        <p:spPr>
          <a:xfrm flipH="1">
            <a:off x="6198286" y="53506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8" name="Straight Connector 567"/>
          <p:cNvCxnSpPr/>
          <p:nvPr/>
        </p:nvCxnSpPr>
        <p:spPr>
          <a:xfrm flipH="1">
            <a:off x="6335110" y="58078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0" name="Straight Connector 569"/>
          <p:cNvCxnSpPr/>
          <p:nvPr/>
        </p:nvCxnSpPr>
        <p:spPr>
          <a:xfrm flipH="1">
            <a:off x="6198286" y="53506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2" name="Straight Connector 571"/>
          <p:cNvCxnSpPr/>
          <p:nvPr/>
        </p:nvCxnSpPr>
        <p:spPr>
          <a:xfrm flipH="1">
            <a:off x="6266698" y="5694761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3" name="Straight Connector 572"/>
          <p:cNvCxnSpPr/>
          <p:nvPr/>
        </p:nvCxnSpPr>
        <p:spPr>
          <a:xfrm flipH="1">
            <a:off x="6487510" y="59602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4" name="Straight Connector 573"/>
          <p:cNvCxnSpPr/>
          <p:nvPr/>
        </p:nvCxnSpPr>
        <p:spPr>
          <a:xfrm flipH="1">
            <a:off x="7587206" y="600121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5" name="Straight Connector 574"/>
          <p:cNvCxnSpPr/>
          <p:nvPr/>
        </p:nvCxnSpPr>
        <p:spPr>
          <a:xfrm flipH="1">
            <a:off x="6286147" y="593796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6" name="Straight Connector 575"/>
          <p:cNvCxnSpPr/>
          <p:nvPr/>
        </p:nvCxnSpPr>
        <p:spPr>
          <a:xfrm flipH="1">
            <a:off x="8121351" y="498476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7" name="Straight Connector 576"/>
          <p:cNvCxnSpPr/>
          <p:nvPr/>
        </p:nvCxnSpPr>
        <p:spPr>
          <a:xfrm flipH="1">
            <a:off x="8126386" y="5001558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8" name="Straight Connector 577"/>
          <p:cNvCxnSpPr/>
          <p:nvPr/>
        </p:nvCxnSpPr>
        <p:spPr>
          <a:xfrm flipH="1">
            <a:off x="7462882" y="5277268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9" name="Straight Connector 578"/>
          <p:cNvCxnSpPr/>
          <p:nvPr/>
        </p:nvCxnSpPr>
        <p:spPr>
          <a:xfrm flipH="1">
            <a:off x="6903996" y="519073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0" name="Straight Connector 579"/>
          <p:cNvCxnSpPr/>
          <p:nvPr/>
        </p:nvCxnSpPr>
        <p:spPr>
          <a:xfrm flipH="1">
            <a:off x="7716890" y="555280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Connector 580"/>
          <p:cNvCxnSpPr/>
          <p:nvPr/>
        </p:nvCxnSpPr>
        <p:spPr>
          <a:xfrm flipH="1">
            <a:off x="8270739" y="466860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2" name="Straight Connector 581"/>
          <p:cNvCxnSpPr/>
          <p:nvPr/>
        </p:nvCxnSpPr>
        <p:spPr>
          <a:xfrm flipH="1">
            <a:off x="7415443" y="531806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3" name="Straight Connector 582"/>
          <p:cNvCxnSpPr/>
          <p:nvPr/>
        </p:nvCxnSpPr>
        <p:spPr>
          <a:xfrm flipH="1">
            <a:off x="6669335" y="587146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4" name="Straight Connector 583"/>
          <p:cNvCxnSpPr/>
          <p:nvPr/>
        </p:nvCxnSpPr>
        <p:spPr>
          <a:xfrm flipH="1">
            <a:off x="8483376" y="497717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5" name="Straight Connector 584"/>
          <p:cNvCxnSpPr/>
          <p:nvPr/>
        </p:nvCxnSpPr>
        <p:spPr>
          <a:xfrm flipH="1">
            <a:off x="8102763" y="430556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6" name="Straight Connector 585"/>
          <p:cNvCxnSpPr/>
          <p:nvPr/>
        </p:nvCxnSpPr>
        <p:spPr>
          <a:xfrm flipH="1">
            <a:off x="6419098" y="5847161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7" name="Straight Connector 586"/>
          <p:cNvCxnSpPr/>
          <p:nvPr/>
        </p:nvCxnSpPr>
        <p:spPr>
          <a:xfrm flipH="1">
            <a:off x="8404578" y="5112063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8" name="Straight Connector 587"/>
          <p:cNvCxnSpPr/>
          <p:nvPr/>
        </p:nvCxnSpPr>
        <p:spPr>
          <a:xfrm flipH="1">
            <a:off x="8344903" y="470398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9" name="Straight Connector 588"/>
          <p:cNvCxnSpPr/>
          <p:nvPr/>
        </p:nvCxnSpPr>
        <p:spPr>
          <a:xfrm flipH="1">
            <a:off x="6655486" y="58078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0" name="Straight Connector 589"/>
          <p:cNvCxnSpPr/>
          <p:nvPr/>
        </p:nvCxnSpPr>
        <p:spPr>
          <a:xfrm flipH="1">
            <a:off x="8746480" y="525373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1" name="Straight Connector 590"/>
          <p:cNvCxnSpPr/>
          <p:nvPr/>
        </p:nvCxnSpPr>
        <p:spPr>
          <a:xfrm flipH="1">
            <a:off x="6655486" y="58078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2" name="Straight Connector 591"/>
          <p:cNvCxnSpPr/>
          <p:nvPr/>
        </p:nvCxnSpPr>
        <p:spPr>
          <a:xfrm flipH="1">
            <a:off x="7043680" y="6246077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3" name="Straight Connector 592"/>
          <p:cNvCxnSpPr/>
          <p:nvPr/>
        </p:nvCxnSpPr>
        <p:spPr>
          <a:xfrm flipH="1">
            <a:off x="8399388" y="5719297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4" name="Straight Connector 593"/>
          <p:cNvCxnSpPr/>
          <p:nvPr/>
        </p:nvCxnSpPr>
        <p:spPr>
          <a:xfrm flipH="1">
            <a:off x="6196559" y="547381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5" name="Straight Connector 594"/>
          <p:cNvCxnSpPr/>
          <p:nvPr/>
        </p:nvCxnSpPr>
        <p:spPr>
          <a:xfrm flipH="1">
            <a:off x="6198286" y="53506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6" name="Straight Connector 595"/>
          <p:cNvCxnSpPr/>
          <p:nvPr/>
        </p:nvCxnSpPr>
        <p:spPr>
          <a:xfrm flipH="1">
            <a:off x="6335110" y="58078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7" name="Straight Connector 596"/>
          <p:cNvCxnSpPr/>
          <p:nvPr/>
        </p:nvCxnSpPr>
        <p:spPr>
          <a:xfrm flipH="1">
            <a:off x="6348959" y="562621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8" name="Straight Connector 597"/>
          <p:cNvCxnSpPr/>
          <p:nvPr/>
        </p:nvCxnSpPr>
        <p:spPr>
          <a:xfrm flipH="1">
            <a:off x="6198286" y="53506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9" name="Straight Connector 598"/>
          <p:cNvCxnSpPr/>
          <p:nvPr/>
        </p:nvCxnSpPr>
        <p:spPr>
          <a:xfrm flipH="1">
            <a:off x="7541365" y="512539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0" name="Straight Connector 599"/>
          <p:cNvCxnSpPr/>
          <p:nvPr/>
        </p:nvCxnSpPr>
        <p:spPr>
          <a:xfrm flipH="1">
            <a:off x="6266698" y="5694761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1" name="Straight Connector 600"/>
          <p:cNvCxnSpPr/>
          <p:nvPr/>
        </p:nvCxnSpPr>
        <p:spPr>
          <a:xfrm flipH="1">
            <a:off x="6766664" y="549612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2" name="Straight Connector 601"/>
          <p:cNvCxnSpPr/>
          <p:nvPr/>
        </p:nvCxnSpPr>
        <p:spPr>
          <a:xfrm flipH="1">
            <a:off x="6892191" y="549612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3" name="Straight Connector 602"/>
          <p:cNvCxnSpPr/>
          <p:nvPr/>
        </p:nvCxnSpPr>
        <p:spPr>
          <a:xfrm flipH="1">
            <a:off x="6975862" y="591003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4" name="Straight Connector 603"/>
          <p:cNvCxnSpPr/>
          <p:nvPr/>
        </p:nvCxnSpPr>
        <p:spPr>
          <a:xfrm flipH="1">
            <a:off x="8150309" y="483259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5" name="Straight Connector 604"/>
          <p:cNvCxnSpPr/>
          <p:nvPr/>
        </p:nvCxnSpPr>
        <p:spPr>
          <a:xfrm flipH="1">
            <a:off x="6669335" y="5106881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6" name="Straight Connector 605"/>
          <p:cNvCxnSpPr/>
          <p:nvPr/>
        </p:nvCxnSpPr>
        <p:spPr>
          <a:xfrm flipH="1">
            <a:off x="6890147" y="537236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7" name="Straight Connector 606"/>
          <p:cNvCxnSpPr/>
          <p:nvPr/>
        </p:nvCxnSpPr>
        <p:spPr>
          <a:xfrm flipH="1">
            <a:off x="6903996" y="519073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8" name="Straight Connector 607"/>
          <p:cNvCxnSpPr/>
          <p:nvPr/>
        </p:nvCxnSpPr>
        <p:spPr>
          <a:xfrm flipH="1">
            <a:off x="6688784" y="535008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9" name="Straight Connector 608"/>
          <p:cNvCxnSpPr/>
          <p:nvPr/>
        </p:nvCxnSpPr>
        <p:spPr>
          <a:xfrm flipH="1">
            <a:off x="6731440" y="554055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0" name="Straight Connector 609"/>
          <p:cNvCxnSpPr/>
          <p:nvPr/>
        </p:nvCxnSpPr>
        <p:spPr>
          <a:xfrm flipH="1">
            <a:off x="7316122" y="543593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1" name="Straight Connector 610"/>
          <p:cNvCxnSpPr/>
          <p:nvPr/>
        </p:nvCxnSpPr>
        <p:spPr>
          <a:xfrm flipH="1">
            <a:off x="6167134" y="5945248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3" name="Straight Connector 612"/>
          <p:cNvCxnSpPr/>
          <p:nvPr/>
        </p:nvCxnSpPr>
        <p:spPr>
          <a:xfrm flipH="1">
            <a:off x="6503086" y="56554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4" name="Straight Connector 613"/>
          <p:cNvCxnSpPr/>
          <p:nvPr/>
        </p:nvCxnSpPr>
        <p:spPr>
          <a:xfrm flipH="1">
            <a:off x="5732032" y="5706033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5" name="Straight Connector 614"/>
          <p:cNvCxnSpPr/>
          <p:nvPr/>
        </p:nvCxnSpPr>
        <p:spPr>
          <a:xfrm flipH="1">
            <a:off x="7014771" y="577500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6" name="Straight Connector 615"/>
          <p:cNvCxnSpPr/>
          <p:nvPr/>
        </p:nvCxnSpPr>
        <p:spPr>
          <a:xfrm flipH="1">
            <a:off x="5719203" y="5583883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7" name="Straight Connector 616"/>
          <p:cNvCxnSpPr/>
          <p:nvPr/>
        </p:nvCxnSpPr>
        <p:spPr>
          <a:xfrm flipH="1">
            <a:off x="7996303" y="516901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8" name="Straight Connector 617"/>
          <p:cNvCxnSpPr/>
          <p:nvPr/>
        </p:nvCxnSpPr>
        <p:spPr>
          <a:xfrm flipH="1">
            <a:off x="7024736" y="547381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9" name="Straight Connector 618"/>
          <p:cNvCxnSpPr/>
          <p:nvPr/>
        </p:nvCxnSpPr>
        <p:spPr>
          <a:xfrm flipH="1">
            <a:off x="6530784" y="5149278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0" name="Straight Connector 619"/>
          <p:cNvCxnSpPr/>
          <p:nvPr/>
        </p:nvCxnSpPr>
        <p:spPr>
          <a:xfrm flipH="1">
            <a:off x="7201884" y="59602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1" name="Straight Connector 620"/>
          <p:cNvCxnSpPr/>
          <p:nvPr/>
        </p:nvCxnSpPr>
        <p:spPr>
          <a:xfrm flipH="1">
            <a:off x="7192712" y="562557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2" name="TextBox 621"/>
          <p:cNvSpPr txBox="1"/>
          <p:nvPr/>
        </p:nvSpPr>
        <p:spPr>
          <a:xfrm>
            <a:off x="947969" y="3507612"/>
            <a:ext cx="1877473" cy="369332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Reads – sample B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23" name="TextBox 622"/>
          <p:cNvSpPr txBox="1"/>
          <p:nvPr/>
        </p:nvSpPr>
        <p:spPr>
          <a:xfrm>
            <a:off x="5692123" y="3557764"/>
            <a:ext cx="2150184" cy="369332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K-</a:t>
            </a:r>
            <a:r>
              <a:rPr lang="en-US" dirty="0" err="1" smtClean="0">
                <a:solidFill>
                  <a:srgbClr val="FFFFFF"/>
                </a:solidFill>
              </a:rPr>
              <a:t>mers</a:t>
            </a:r>
            <a:r>
              <a:rPr lang="en-US" dirty="0" smtClean="0">
                <a:solidFill>
                  <a:srgbClr val="FFFFFF"/>
                </a:solidFill>
              </a:rPr>
              <a:t> – sample B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0" name="Slide Number Placeholder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20</a:t>
            </a:fld>
            <a:endParaRPr lang="en-US"/>
          </a:p>
        </p:txBody>
      </p:sp>
      <p:sp>
        <p:nvSpPr>
          <p:cNvPr id="612" name="TextBox 611"/>
          <p:cNvSpPr txBox="1"/>
          <p:nvPr/>
        </p:nvSpPr>
        <p:spPr>
          <a:xfrm>
            <a:off x="3682247" y="57519"/>
            <a:ext cx="4969105" cy="369332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Counting (unique) </a:t>
            </a:r>
            <a:r>
              <a:rPr lang="en-US" dirty="0" smtClean="0">
                <a:solidFill>
                  <a:srgbClr val="FF0000"/>
                </a:solidFill>
              </a:rPr>
              <a:t>words</a:t>
            </a:r>
            <a:r>
              <a:rPr lang="en-US" dirty="0" smtClean="0">
                <a:solidFill>
                  <a:srgbClr val="FFFFFF"/>
                </a:solidFill>
              </a:rPr>
              <a:t> to evaluate diversity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24" name="Picture 623" descr="Recycled_books_02_at_Big_River_Book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82" y="1175384"/>
            <a:ext cx="3022702" cy="1807576"/>
          </a:xfrm>
          <a:prstGeom prst="rect">
            <a:avLst/>
          </a:prstGeom>
        </p:spPr>
      </p:pic>
      <p:pic>
        <p:nvPicPr>
          <p:cNvPr id="625" name="Picture 624" descr="Recycled_books_02_at_Big_River_Book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25" y="4031709"/>
            <a:ext cx="3022702" cy="1807576"/>
          </a:xfrm>
          <a:prstGeom prst="rect">
            <a:avLst/>
          </a:prstGeom>
        </p:spPr>
      </p:pic>
      <p:pic>
        <p:nvPicPr>
          <p:cNvPr id="8" name="Picture 7" descr="542826322_1f40d2a03d_z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763" y="846335"/>
            <a:ext cx="2038326" cy="2717768"/>
          </a:xfrm>
          <a:prstGeom prst="rect">
            <a:avLst/>
          </a:prstGeom>
        </p:spPr>
      </p:pic>
      <p:pic>
        <p:nvPicPr>
          <p:cNvPr id="42" name="Picture 41" descr="words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623" y="4117549"/>
            <a:ext cx="3362699" cy="223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96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handle large number of k-</a:t>
            </a:r>
            <a:r>
              <a:rPr lang="en-US" sz="2400" dirty="0" err="1" smtClean="0"/>
              <a:t>mers</a:t>
            </a:r>
            <a:r>
              <a:rPr lang="en-US" sz="2400" dirty="0" smtClean="0"/>
              <a:t>. (simple hash table will not work)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retrieve count of k-</a:t>
            </a:r>
            <a:r>
              <a:rPr lang="en-US" sz="2400" dirty="0" err="1" smtClean="0"/>
              <a:t>mer</a:t>
            </a:r>
            <a:r>
              <a:rPr lang="en-US" sz="2400" dirty="0" smtClean="0"/>
              <a:t> randomly (in-memory).</a:t>
            </a:r>
          </a:p>
          <a:p>
            <a:pPr lvl="1"/>
            <a:r>
              <a:rPr lang="en-US" sz="2000" dirty="0" smtClean="0"/>
              <a:t>To check the occurrence of a k-</a:t>
            </a:r>
            <a:r>
              <a:rPr lang="en-US" sz="2000" dirty="0" err="1" smtClean="0"/>
              <a:t>mer</a:t>
            </a:r>
            <a:r>
              <a:rPr lang="en-US" sz="2000" dirty="0" smtClean="0"/>
              <a:t> in multiple samples to find shared k-</a:t>
            </a:r>
            <a:r>
              <a:rPr lang="en-US" sz="2000" dirty="0" err="1" smtClean="0"/>
              <a:t>mers</a:t>
            </a: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21432" y="392952"/>
            <a:ext cx="7071969" cy="46166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Challenges in counting k-</a:t>
            </a:r>
            <a:r>
              <a:rPr lang="en-US" sz="2400" dirty="0" err="1" smtClean="0">
                <a:solidFill>
                  <a:schemeClr val="bg1"/>
                </a:solidFill>
              </a:rPr>
              <a:t>mers</a:t>
            </a:r>
            <a:endParaRPr 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662160"/>
              </p:ext>
            </p:extLst>
          </p:nvPr>
        </p:nvGraphicFramePr>
        <p:xfrm>
          <a:off x="851104" y="2663062"/>
          <a:ext cx="7742297" cy="1138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0148"/>
                <a:gridCol w="1940953"/>
                <a:gridCol w="2082262"/>
                <a:gridCol w="1658934"/>
              </a:tblGrid>
              <a:tr h="678094">
                <a:tc>
                  <a:txBody>
                    <a:bodyPr/>
                    <a:lstStyle/>
                    <a:p>
                      <a:r>
                        <a:rPr lang="en-US" dirty="0" smtClean="0"/>
                        <a:t>Soil </a:t>
                      </a:r>
                      <a:r>
                        <a:rPr lang="en-US" dirty="0" err="1" smtClean="0"/>
                        <a:t>metagenome</a:t>
                      </a:r>
                      <a:r>
                        <a:rPr lang="en-US" dirty="0" smtClean="0"/>
                        <a:t/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sample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reads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k-</a:t>
                      </a:r>
                      <a:r>
                        <a:rPr lang="en-US" dirty="0" err="1" smtClean="0"/>
                        <a:t>mers</a:t>
                      </a:r>
                      <a:r>
                        <a:rPr lang="en-US" dirty="0" smtClean="0"/>
                        <a:t/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k=29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unique k-</a:t>
                      </a:r>
                      <a:r>
                        <a:rPr lang="en-US" dirty="0" err="1" smtClean="0"/>
                        <a:t>mers</a:t>
                      </a:r>
                      <a:endParaRPr lang="en-US" dirty="0"/>
                    </a:p>
                  </a:txBody>
                  <a:tcPr/>
                </a:tc>
              </a:tr>
              <a:tr h="460402">
                <a:tc>
                  <a:txBody>
                    <a:bodyPr/>
                    <a:lstStyle/>
                    <a:p>
                      <a:r>
                        <a:rPr lang="en-US" dirty="0" smtClean="0"/>
                        <a:t>IOHH.2301.7.1859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273,021,397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32,762,567,744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22,333,571,795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3974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645" y="615556"/>
            <a:ext cx="4716430" cy="748596"/>
          </a:xfrm>
          <a:solidFill>
            <a:srgbClr val="1F497D"/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Outline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Background and motivation</a:t>
            </a:r>
          </a:p>
          <a:p>
            <a:r>
              <a:rPr lang="en-US" dirty="0" smtClean="0"/>
              <a:t>An efficient k-mer counting approach</a:t>
            </a:r>
          </a:p>
          <a:p>
            <a:r>
              <a:rPr lang="en-US" dirty="0" smtClean="0"/>
              <a:t>Novel method to investigate microbial diversity</a:t>
            </a:r>
          </a:p>
          <a:p>
            <a:pPr lvl="1"/>
            <a:r>
              <a:rPr lang="en-US" dirty="0" smtClean="0"/>
              <a:t>Concept </a:t>
            </a:r>
            <a:r>
              <a:rPr lang="en-US" dirty="0"/>
              <a:t>of </a:t>
            </a:r>
            <a:r>
              <a:rPr lang="en-US" dirty="0" smtClean="0"/>
              <a:t>IGS (</a:t>
            </a:r>
            <a:r>
              <a:rPr lang="en-US" dirty="0"/>
              <a:t>informative genomic segment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Testing IGS method on simulated data sets</a:t>
            </a:r>
          </a:p>
          <a:p>
            <a:pPr lvl="1"/>
            <a:r>
              <a:rPr lang="en-US" dirty="0" smtClean="0"/>
              <a:t>Testing IGS method on real </a:t>
            </a:r>
            <a:r>
              <a:rPr lang="en-US" dirty="0" err="1" smtClean="0"/>
              <a:t>metagenome</a:t>
            </a:r>
            <a:r>
              <a:rPr lang="en-US" dirty="0" smtClean="0"/>
              <a:t> data</a:t>
            </a:r>
            <a:endParaRPr lang="en-US" dirty="0"/>
          </a:p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22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18332" y="2218957"/>
            <a:ext cx="6318448" cy="560437"/>
          </a:xfrm>
          <a:prstGeom prst="rect">
            <a:avLst/>
          </a:prstGeom>
          <a:solidFill>
            <a:srgbClr val="1F497D"/>
          </a:solidFill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FFFFFF"/>
                </a:solidFill>
              </a:rPr>
              <a:t>An efficient k-mer counting </a:t>
            </a:r>
            <a:r>
              <a:rPr lang="en-US" dirty="0" smtClean="0">
                <a:solidFill>
                  <a:srgbClr val="FFFFFF"/>
                </a:solidFill>
              </a:rPr>
              <a:t>approach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507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6481" y="1604329"/>
            <a:ext cx="8228160" cy="4526396"/>
          </a:xfrm>
          <a:ln/>
        </p:spPr>
        <p:txBody>
          <a:bodyPr/>
          <a:lstStyle/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en-US" dirty="0"/>
          </a:p>
          <a:p>
            <a:pPr marL="783372" lvl="1" indent="-293764">
              <a:buSzPct val="75000"/>
              <a:buFont typeface="Symbol" charset="0"/>
              <a:buChar char="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en-US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268" b="-740"/>
          <a:stretch>
            <a:fillRect/>
          </a:stretch>
        </p:blipFill>
        <p:spPr bwMode="auto">
          <a:xfrm>
            <a:off x="51840" y="1212608"/>
            <a:ext cx="3232800" cy="397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38268" b="-74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3317" name="Rectangle 5"/>
          <p:cNvSpPr>
            <a:spLocks noChangeArrowheads="1"/>
          </p:cNvSpPr>
          <p:nvPr/>
        </p:nvSpPr>
        <p:spPr bwMode="auto">
          <a:xfrm rot="21600000">
            <a:off x="3058561" y="1339138"/>
            <a:ext cx="5816160" cy="1744431"/>
          </a:xfrm>
          <a:prstGeom prst="rect">
            <a:avLst/>
          </a:prstGeom>
          <a:solidFill>
            <a:srgbClr val="FFFFFF"/>
          </a:solidFill>
          <a:ln w="25560" cap="flat">
            <a:solidFill>
              <a:srgbClr val="4F81B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0820" rIns="81639" bIns="40820">
            <a:spAutoFit/>
          </a:bodyPr>
          <a:lstStyle/>
          <a:p>
            <a:pPr marL="311045" indent="-309605">
              <a:buSzPct val="45000"/>
              <a:buFont typeface="Courier New" charset="0"/>
              <a:buChar char="o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</a:tabLst>
            </a:pPr>
            <a:r>
              <a:rPr lang="en-US" dirty="0">
                <a:solidFill>
                  <a:srgbClr val="000000"/>
                </a:solidFill>
                <a:latin typeface="Calibri" charset="0"/>
              </a:rPr>
              <a:t>The </a:t>
            </a:r>
            <a:r>
              <a:rPr lang="en-US" b="1" dirty="0" smtClean="0">
                <a:solidFill>
                  <a:srgbClr val="000000"/>
                </a:solidFill>
                <a:latin typeface="Calibri" charset="0"/>
              </a:rPr>
              <a:t>Count-min Sketch 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consists </a:t>
            </a:r>
            <a:r>
              <a:rPr lang="en-US" dirty="0">
                <a:solidFill>
                  <a:srgbClr val="000000"/>
                </a:solidFill>
                <a:latin typeface="Calibri" charset="0"/>
              </a:rPr>
              <a:t>of one or more hash tables of different size </a:t>
            </a:r>
          </a:p>
          <a:p>
            <a:pPr marL="311045" indent="-309605">
              <a:buSzPct val="45000"/>
              <a:buFont typeface="Courier New" charset="0"/>
              <a:buChar char="o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</a:tabLst>
            </a:pP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Each </a:t>
            </a:r>
            <a:r>
              <a:rPr lang="en-US" dirty="0">
                <a:solidFill>
                  <a:srgbClr val="000000"/>
                </a:solidFill>
                <a:latin typeface="Calibri" charset="0"/>
              </a:rPr>
              <a:t>entry in the hash tables is a counter representing the number of k-</a:t>
            </a:r>
            <a:r>
              <a:rPr lang="en-US" dirty="0" err="1">
                <a:solidFill>
                  <a:srgbClr val="000000"/>
                </a:solidFill>
                <a:latin typeface="Calibri" charset="0"/>
              </a:rPr>
              <a:t>mers</a:t>
            </a:r>
            <a:r>
              <a:rPr lang="en-US" dirty="0">
                <a:solidFill>
                  <a:srgbClr val="000000"/>
                </a:solidFill>
                <a:latin typeface="Calibri" charset="0"/>
              </a:rPr>
              <a:t> that hash to that location </a:t>
            </a:r>
          </a:p>
          <a:p>
            <a:pPr marL="311045" indent="-309605">
              <a:buSzPct val="45000"/>
              <a:buFont typeface="Courier New" charset="0"/>
              <a:buChar char="o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</a:tabLst>
            </a:pPr>
            <a:r>
              <a:rPr lang="en-US" dirty="0">
                <a:solidFill>
                  <a:srgbClr val="000000"/>
                </a:solidFill>
                <a:latin typeface="Calibri" charset="0"/>
              </a:rPr>
              <a:t>To retrieve the count for a given k-mer we select the minimum count across all of the hash entries.</a:t>
            </a:r>
          </a:p>
        </p:txBody>
      </p:sp>
      <p:sp>
        <p:nvSpPr>
          <p:cNvPr id="13318" name="Rectangle 6"/>
          <p:cNvSpPr>
            <a:spLocks noChangeArrowheads="1"/>
          </p:cNvSpPr>
          <p:nvPr/>
        </p:nvSpPr>
        <p:spPr bwMode="auto">
          <a:xfrm>
            <a:off x="3201120" y="3809799"/>
            <a:ext cx="5485680" cy="2575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81639" tIns="40820" rIns="81639" bIns="40820">
            <a:spAutoFit/>
          </a:bodyPr>
          <a:lstStyle/>
          <a:p>
            <a:pPr marL="344339" indent="-342900">
              <a:buSzPct val="45000"/>
              <a:buFont typeface="Wingdings" charset="2"/>
              <a:buChar char="§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</a:tabLst>
            </a:pPr>
            <a:r>
              <a:rPr lang="en-US" b="1" dirty="0">
                <a:solidFill>
                  <a:srgbClr val="000000"/>
                </a:solidFill>
                <a:latin typeface="Calibri" charset="0"/>
              </a:rPr>
              <a:t>Highly scalable</a:t>
            </a:r>
            <a:r>
              <a:rPr lang="en-US" dirty="0">
                <a:solidFill>
                  <a:srgbClr val="000000"/>
                </a:solidFill>
                <a:latin typeface="Calibri" charset="0"/>
              </a:rPr>
              <a:t>: Constant memory consuming, independent of k and dataset size</a:t>
            </a:r>
          </a:p>
          <a:p>
            <a:pPr marL="344339" indent="-342900">
              <a:buSzPct val="45000"/>
              <a:buFont typeface="Wingdings" charset="2"/>
              <a:buChar char="§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</a:tabLst>
            </a:pPr>
            <a:r>
              <a:rPr lang="en-US" dirty="0">
                <a:solidFill>
                  <a:srgbClr val="000000"/>
                </a:solidFill>
                <a:latin typeface="Calibri" charset="0"/>
              </a:rPr>
              <a:t>Probabilistic properties well suited to next generation sequencing datasets</a:t>
            </a:r>
          </a:p>
          <a:p>
            <a:pPr marL="801539" lvl="1" indent="-342900">
              <a:buSzPct val="45000"/>
              <a:buFont typeface="Wingdings" charset="2"/>
              <a:buChar char="§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</a:tabLst>
            </a:pPr>
            <a:r>
              <a:rPr lang="en-US" dirty="0"/>
              <a:t>Memory usage is fixed and </a:t>
            </a:r>
            <a:r>
              <a:rPr lang="en-US" dirty="0" smtClean="0"/>
              <a:t>low, w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ith </a:t>
            </a:r>
            <a:r>
              <a:rPr lang="en-US" dirty="0">
                <a:solidFill>
                  <a:srgbClr val="000000"/>
                </a:solidFill>
                <a:latin typeface="Calibri" charset="0"/>
              </a:rPr>
              <a:t>certain counting false positive rate as tradeoff because of 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collision</a:t>
            </a:r>
          </a:p>
          <a:p>
            <a:pPr marL="801539" lvl="1" indent="-342900">
              <a:buSzPct val="45000"/>
              <a:buFont typeface="Wingdings" charset="2"/>
              <a:buChar char="§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</a:tabLst>
            </a:pPr>
            <a:r>
              <a:rPr lang="en-US" dirty="0" smtClean="0"/>
              <a:t>The one</a:t>
            </a:r>
            <a:r>
              <a:rPr lang="en-US" dirty="0"/>
              <a:t>-sided counting error is low and predictable</a:t>
            </a:r>
            <a:r>
              <a:rPr lang="en-US" dirty="0" smtClean="0"/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53608" y="162120"/>
            <a:ext cx="6139794" cy="46166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Khmer - An </a:t>
            </a:r>
            <a:r>
              <a:rPr lang="en-US" sz="2400" dirty="0">
                <a:solidFill>
                  <a:schemeClr val="bg1"/>
                </a:solidFill>
              </a:rPr>
              <a:t>efficient k-mer counting </a:t>
            </a:r>
            <a:r>
              <a:rPr lang="en-US" sz="2400" dirty="0" smtClean="0">
                <a:solidFill>
                  <a:schemeClr val="bg1"/>
                </a:solidFill>
              </a:rPr>
              <a:t>approach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5239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4-26 at 11.39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668" y="722219"/>
            <a:ext cx="5760107" cy="3935889"/>
          </a:xfrm>
          <a:prstGeom prst="rect">
            <a:avLst/>
          </a:prstGeom>
        </p:spPr>
      </p:pic>
      <p:sp>
        <p:nvSpPr>
          <p:cNvPr id="244" name="Shape 244"/>
          <p:cNvSpPr/>
          <p:nvPr/>
        </p:nvSpPr>
        <p:spPr>
          <a:xfrm>
            <a:off x="456039" y="3998488"/>
            <a:ext cx="8231923" cy="3061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defTabSz="321457">
              <a:lnSpc>
                <a:spcPct val="117999"/>
              </a:lnSpc>
              <a:defRPr sz="1800"/>
            </a:pPr>
            <a:endParaRPr sz="15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60729" indent="-160729" defTabSz="321457">
              <a:lnSpc>
                <a:spcPct val="117999"/>
              </a:lnSpc>
              <a:buSzPct val="100000"/>
              <a:buChar char="•"/>
              <a:defRPr sz="1800"/>
            </a:pPr>
            <a:r>
              <a:rPr sz="1500" b="1" dirty="0">
                <a:latin typeface="Helvetica Neue"/>
                <a:ea typeface="Helvetica Neue"/>
                <a:cs typeface="Helvetica Neue"/>
                <a:sym typeface="Helvetica Neue"/>
              </a:rPr>
              <a:t>My contributions:</a:t>
            </a:r>
          </a:p>
          <a:p>
            <a:pPr marL="160729" indent="-160729" defTabSz="321457">
              <a:lnSpc>
                <a:spcPct val="117999"/>
              </a:lnSpc>
              <a:buSzPct val="100000"/>
              <a:buChar char="•"/>
              <a:defRPr sz="1800"/>
            </a:pPr>
            <a:r>
              <a:rPr sz="1500" dirty="0">
                <a:latin typeface="Helvetica Neue"/>
                <a:ea typeface="Helvetica Neue"/>
                <a:cs typeface="Helvetica Neue"/>
                <a:sym typeface="Helvetica Neue"/>
              </a:rPr>
              <a:t>algorithm design/analysis, exploring the mathematics behind, the choice of optimal parameters</a:t>
            </a:r>
          </a:p>
          <a:p>
            <a:pPr marL="160729" indent="-160729" defTabSz="321457">
              <a:lnSpc>
                <a:spcPct val="117999"/>
              </a:lnSpc>
              <a:buSzPct val="100000"/>
              <a:buChar char="•"/>
              <a:defRPr sz="1800"/>
            </a:pPr>
            <a:r>
              <a:rPr sz="1500" dirty="0">
                <a:latin typeface="Helvetica Neue"/>
                <a:ea typeface="Helvetica Neue"/>
                <a:cs typeface="Helvetica Neue"/>
                <a:sym typeface="Helvetica Neue"/>
              </a:rPr>
              <a:t>contributing codes, including unique k-mers counting, overlap k-mer counting, optimal parameter choice, others related to my specific research project.</a:t>
            </a:r>
          </a:p>
          <a:p>
            <a:pPr marL="160729" indent="-160729" defTabSz="321457">
              <a:lnSpc>
                <a:spcPct val="117999"/>
              </a:lnSpc>
              <a:buSzPct val="100000"/>
              <a:buChar char="•"/>
              <a:defRPr sz="1800"/>
            </a:pPr>
            <a:r>
              <a:rPr sz="1500" dirty="0">
                <a:latin typeface="Helvetica Neue"/>
                <a:ea typeface="Helvetica Neue"/>
                <a:cs typeface="Helvetica Neue"/>
                <a:sym typeface="Helvetica Neue"/>
              </a:rPr>
              <a:t>benchmarking, </a:t>
            </a:r>
            <a:r>
              <a:rPr sz="1500" dirty="0" smtClean="0">
                <a:latin typeface="Helvetica Neue"/>
                <a:ea typeface="Helvetica Neue"/>
                <a:cs typeface="Helvetica Neue"/>
                <a:sym typeface="Helvetica Neue"/>
              </a:rPr>
              <a:t>testing</a:t>
            </a:r>
            <a:endParaRPr lang="en-US" sz="15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60729" indent="-160729" defTabSz="321457">
              <a:lnSpc>
                <a:spcPct val="117999"/>
              </a:lnSpc>
              <a:buSzPct val="100000"/>
              <a:buChar char="•"/>
              <a:defRPr sz="1800"/>
            </a:pPr>
            <a:r>
              <a:rPr sz="1500" dirty="0" smtClean="0">
                <a:latin typeface="Helvetica Neue"/>
                <a:ea typeface="Helvetica Neue"/>
                <a:cs typeface="Helvetica Neue"/>
                <a:sym typeface="Helvetica Neue"/>
              </a:rPr>
              <a:t>exploration </a:t>
            </a:r>
            <a:r>
              <a:rPr sz="1500" dirty="0">
                <a:latin typeface="Helvetica Neue"/>
                <a:ea typeface="Helvetica Neue"/>
                <a:cs typeface="Helvetica Neue"/>
                <a:sym typeface="Helvetica Neue"/>
              </a:rPr>
              <a:t>of applications like error trimming, filter low abundance reads, digital normalization, etc.  suggestion on features</a:t>
            </a:r>
          </a:p>
          <a:p>
            <a:pPr marL="160729" indent="-160729" defTabSz="321457">
              <a:lnSpc>
                <a:spcPct val="117999"/>
              </a:lnSpc>
              <a:buSzPct val="100000"/>
              <a:buChar char="•"/>
              <a:defRPr sz="1800"/>
            </a:pPr>
            <a:r>
              <a:rPr sz="1500" dirty="0">
                <a:latin typeface="Helvetica Neue"/>
                <a:ea typeface="Helvetica Neue"/>
                <a:cs typeface="Helvetica Neue"/>
                <a:sym typeface="Helvetica Neue"/>
              </a:rPr>
              <a:t>work on the khmer manuscript</a:t>
            </a:r>
          </a:p>
          <a:p>
            <a:pPr marL="160729" indent="-160729" defTabSz="321457">
              <a:lnSpc>
                <a:spcPct val="117999"/>
              </a:lnSpc>
              <a:buSzPct val="100000"/>
              <a:buChar char="•"/>
              <a:defRPr sz="1800"/>
            </a:pPr>
            <a:endParaRPr sz="15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24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58560" y="162120"/>
            <a:ext cx="5534841" cy="46166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An efficient k-mer counting approach</a:t>
            </a:r>
          </a:p>
        </p:txBody>
      </p:sp>
    </p:spTree>
    <p:extLst>
      <p:ext uri="{BB962C8B-B14F-4D97-AF65-F5344CB8AC3E}">
        <p14:creationId xmlns:p14="http://schemas.microsoft.com/office/powerpoint/2010/main" val="188163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6655" y="1285752"/>
            <a:ext cx="8251226" cy="3046988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&gt;24288227</a:t>
            </a:r>
          </a:p>
          <a:p>
            <a:r>
              <a:rPr lang="en-US" sz="3200" dirty="0" smtClean="0">
                <a:solidFill>
                  <a:srgbClr val="FFFFFF"/>
                </a:solidFill>
              </a:rPr>
              <a:t>TTTGCCTGTTGAAAACCTG</a:t>
            </a:r>
            <a:r>
              <a:rPr lang="en-US" sz="3200" dirty="0" smtClean="0">
                <a:solidFill>
                  <a:srgbClr val="FF0000"/>
                </a:solidFill>
              </a:rPr>
              <a:t>A</a:t>
            </a:r>
            <a:r>
              <a:rPr lang="en-US" sz="3200" dirty="0" smtClean="0">
                <a:solidFill>
                  <a:srgbClr val="FFFFFF"/>
                </a:solidFill>
              </a:rPr>
              <a:t>AAACGGGATGTTTCCGGGGTTTTCCGCCCCGGTAGGGTTGAGACGTGCCCCGCGGTCGCGAACAGCTCGCCGCTTACCGGCGTAAGAGCGATCCGCAACACACCCCGGAGCCTCTACCCCCCCCTCACGC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772118" y="1895246"/>
            <a:ext cx="2388513" cy="55409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9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9000"/>
                </a:schemeClr>
              </a:gs>
            </a:gsLst>
            <a:lin ang="16200000" scaled="0"/>
            <a:tileRect/>
          </a:gradFill>
          <a:ln w="190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504D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711174" y="1768121"/>
            <a:ext cx="2569426" cy="55409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9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9000"/>
                </a:schemeClr>
              </a:gs>
            </a:gsLst>
            <a:lin ang="16200000" scaled="0"/>
            <a:tileRect/>
          </a:gradFill>
          <a:ln w="190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504D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493236" y="1806514"/>
            <a:ext cx="2569426" cy="55409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9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9000"/>
                </a:schemeClr>
              </a:gs>
            </a:gsLst>
            <a:lin ang="16200000" scaled="0"/>
            <a:tileRect/>
          </a:gradFill>
          <a:ln w="190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504D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4257379" y="1765761"/>
            <a:ext cx="2569426" cy="55409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9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9000"/>
                </a:schemeClr>
              </a:gs>
            </a:gsLst>
            <a:lin ang="16200000" scaled="0"/>
            <a:tileRect/>
          </a:gradFill>
          <a:ln w="190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504D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875918" y="1809790"/>
            <a:ext cx="2569426" cy="55409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9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9000"/>
                </a:schemeClr>
              </a:gs>
            </a:gsLst>
            <a:lin ang="16200000" scaled="0"/>
            <a:tileRect/>
          </a:gradFill>
          <a:ln w="190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504D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747819" y="1768121"/>
            <a:ext cx="2569426" cy="55409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9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9000"/>
                </a:schemeClr>
              </a:gs>
            </a:gsLst>
            <a:lin ang="16200000" scaled="0"/>
            <a:tileRect/>
          </a:gradFill>
          <a:ln w="190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504D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3426461" y="1806514"/>
            <a:ext cx="2569426" cy="55409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9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9000"/>
                </a:schemeClr>
              </a:gs>
            </a:gsLst>
            <a:lin ang="16200000" scaled="0"/>
            <a:tileRect/>
          </a:gradFill>
          <a:ln w="190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504D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208523" y="1765652"/>
            <a:ext cx="2569426" cy="55409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9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9000"/>
                </a:schemeClr>
              </a:gs>
            </a:gsLst>
            <a:lin ang="16200000" scaled="0"/>
            <a:tileRect/>
          </a:gradFill>
          <a:ln w="190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504D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2972666" y="1765652"/>
            <a:ext cx="2569426" cy="55409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9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9000"/>
                </a:schemeClr>
              </a:gs>
            </a:gsLst>
            <a:lin ang="16200000" scaled="0"/>
            <a:tileRect/>
          </a:gradFill>
          <a:ln w="190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504D"/>
                </a:solidFill>
              </a:rPr>
              <a:t>c</a:t>
            </a:r>
            <a:endParaRPr lang="en-US" dirty="0">
              <a:solidFill>
                <a:srgbClr val="C0504D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857035" y="5322917"/>
            <a:ext cx="2569426" cy="554096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GAAAACCTG</a:t>
            </a:r>
            <a:r>
              <a:rPr lang="en-US" sz="2800" dirty="0" smtClean="0">
                <a:solidFill>
                  <a:srgbClr val="FF0000"/>
                </a:solidFill>
              </a:rPr>
              <a:t>A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1178393" y="5786863"/>
            <a:ext cx="2569426" cy="554096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AAAACCTG</a:t>
            </a:r>
            <a:r>
              <a:rPr lang="en-US" sz="2800" dirty="0" smtClean="0">
                <a:solidFill>
                  <a:srgbClr val="FF0000"/>
                </a:solidFill>
              </a:rPr>
              <a:t>A</a:t>
            </a:r>
            <a:r>
              <a:rPr lang="en-US" sz="2800" dirty="0" smtClean="0">
                <a:solidFill>
                  <a:schemeClr val="bg1"/>
                </a:solidFill>
              </a:rPr>
              <a:t>A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1687953" y="6216311"/>
            <a:ext cx="2569426" cy="554096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AAACCTG</a:t>
            </a:r>
            <a:r>
              <a:rPr lang="en-US" sz="2800" dirty="0" smtClean="0">
                <a:solidFill>
                  <a:srgbClr val="FF0000"/>
                </a:solidFill>
              </a:rPr>
              <a:t>A</a:t>
            </a:r>
            <a:r>
              <a:rPr lang="en-US" sz="2800" dirty="0" smtClean="0">
                <a:solidFill>
                  <a:srgbClr val="FFFFFF"/>
                </a:solidFill>
              </a:rPr>
              <a:t>AA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25</a:t>
            </a:fld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3058560" y="162120"/>
            <a:ext cx="5534841" cy="46166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Sequencing errors cause serious problem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824035" y="4438053"/>
            <a:ext cx="5033970" cy="120032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In high coverage reads data set, most of the unique k-</a:t>
            </a:r>
            <a:r>
              <a:rPr lang="en-US" sz="2400" dirty="0" err="1" smtClean="0">
                <a:solidFill>
                  <a:schemeClr val="bg1"/>
                </a:solidFill>
              </a:rPr>
              <a:t>mers</a:t>
            </a:r>
            <a:r>
              <a:rPr lang="en-US" sz="2400" dirty="0" smtClean="0">
                <a:solidFill>
                  <a:schemeClr val="bg1"/>
                </a:solidFill>
              </a:rPr>
              <a:t> are erroneous caused by sequencing errors.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81009" y="5786863"/>
            <a:ext cx="3836732" cy="83099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Counting k-</a:t>
            </a:r>
            <a:r>
              <a:rPr lang="en-US" sz="2400" dirty="0" err="1" smtClean="0">
                <a:solidFill>
                  <a:schemeClr val="bg1"/>
                </a:solidFill>
              </a:rPr>
              <a:t>mer</a:t>
            </a:r>
            <a:r>
              <a:rPr lang="en-US" sz="2400" dirty="0" smtClean="0">
                <a:solidFill>
                  <a:schemeClr val="bg1"/>
                </a:solidFill>
              </a:rPr>
              <a:t> to measure diversity directly?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4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6655" y="1285752"/>
            <a:ext cx="8251226" cy="3046988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&gt;24288227</a:t>
            </a:r>
          </a:p>
          <a:p>
            <a:r>
              <a:rPr lang="en-US" sz="3200" dirty="0" smtClean="0">
                <a:solidFill>
                  <a:srgbClr val="FFFFFF"/>
                </a:solidFill>
              </a:rPr>
              <a:t>TTTGCCTGTTGAAAACCTG</a:t>
            </a:r>
            <a:r>
              <a:rPr lang="en-US" sz="3200" dirty="0" smtClean="0">
                <a:solidFill>
                  <a:srgbClr val="FF0000"/>
                </a:solidFill>
              </a:rPr>
              <a:t>A</a:t>
            </a:r>
            <a:r>
              <a:rPr lang="en-US" sz="3200" dirty="0" smtClean="0">
                <a:solidFill>
                  <a:srgbClr val="FFFFFF"/>
                </a:solidFill>
              </a:rPr>
              <a:t>AAACGGGATGTTTCCGGGGTTTTCCGCCCCGGTAGGGTTGAGACGTGCCCCGCGGTCGCGAACAGCTCGCCGCTTACCGGCGTAAGAGCGATCCGCAACACACCCCGGAGCCTCTACCCCCCCCTCACGC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772118" y="1895246"/>
            <a:ext cx="2388513" cy="55409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9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9000"/>
                </a:schemeClr>
              </a:gs>
            </a:gsLst>
            <a:lin ang="16200000" scaled="0"/>
            <a:tileRect/>
          </a:gradFill>
          <a:ln w="190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504D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711174" y="1768121"/>
            <a:ext cx="2569426" cy="55409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9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9000"/>
                </a:schemeClr>
              </a:gs>
            </a:gsLst>
            <a:lin ang="16200000" scaled="0"/>
            <a:tileRect/>
          </a:gradFill>
          <a:ln w="190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504D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493236" y="1806514"/>
            <a:ext cx="2569426" cy="55409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9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9000"/>
                </a:schemeClr>
              </a:gs>
            </a:gsLst>
            <a:lin ang="16200000" scaled="0"/>
            <a:tileRect/>
          </a:gradFill>
          <a:ln w="190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504D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4257379" y="1765761"/>
            <a:ext cx="2569426" cy="55409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9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9000"/>
                </a:schemeClr>
              </a:gs>
            </a:gsLst>
            <a:lin ang="16200000" scaled="0"/>
            <a:tileRect/>
          </a:gradFill>
          <a:ln w="190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504D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875918" y="1809790"/>
            <a:ext cx="2569426" cy="55409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9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9000"/>
                </a:schemeClr>
              </a:gs>
            </a:gsLst>
            <a:lin ang="16200000" scaled="0"/>
            <a:tileRect/>
          </a:gradFill>
          <a:ln w="190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504D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747819" y="1768121"/>
            <a:ext cx="2569426" cy="55409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9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9000"/>
                </a:schemeClr>
              </a:gs>
            </a:gsLst>
            <a:lin ang="16200000" scaled="0"/>
            <a:tileRect/>
          </a:gradFill>
          <a:ln w="190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504D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3426461" y="1806514"/>
            <a:ext cx="2569426" cy="55409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9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9000"/>
                </a:schemeClr>
              </a:gs>
            </a:gsLst>
            <a:lin ang="16200000" scaled="0"/>
            <a:tileRect/>
          </a:gradFill>
          <a:ln w="190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504D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208523" y="1765652"/>
            <a:ext cx="2569426" cy="55409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9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9000"/>
                </a:schemeClr>
              </a:gs>
            </a:gsLst>
            <a:lin ang="16200000" scaled="0"/>
            <a:tileRect/>
          </a:gradFill>
          <a:ln w="190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504D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2972666" y="1765652"/>
            <a:ext cx="2569426" cy="55409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9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9000"/>
                </a:schemeClr>
              </a:gs>
            </a:gsLst>
            <a:lin ang="16200000" scaled="0"/>
            <a:tileRect/>
          </a:gradFill>
          <a:ln w="190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504D"/>
                </a:solidFill>
              </a:rPr>
              <a:t>c</a:t>
            </a:r>
            <a:endParaRPr lang="en-US" dirty="0">
              <a:solidFill>
                <a:srgbClr val="C0504D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857035" y="5322917"/>
            <a:ext cx="2569426" cy="554096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GAAAACCTG</a:t>
            </a:r>
            <a:r>
              <a:rPr lang="en-US" sz="2800" dirty="0" smtClean="0">
                <a:solidFill>
                  <a:srgbClr val="FF0000"/>
                </a:solidFill>
              </a:rPr>
              <a:t>A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1178393" y="5786863"/>
            <a:ext cx="2569426" cy="554096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AAAACCTG</a:t>
            </a:r>
            <a:r>
              <a:rPr lang="en-US" sz="2800" dirty="0" smtClean="0">
                <a:solidFill>
                  <a:srgbClr val="FF0000"/>
                </a:solidFill>
              </a:rPr>
              <a:t>A</a:t>
            </a:r>
            <a:r>
              <a:rPr lang="en-US" sz="2800" dirty="0" smtClean="0">
                <a:solidFill>
                  <a:schemeClr val="bg1"/>
                </a:solidFill>
              </a:rPr>
              <a:t>A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1687953" y="6216311"/>
            <a:ext cx="2569426" cy="554096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AAACCTG</a:t>
            </a:r>
            <a:r>
              <a:rPr lang="en-US" sz="2800" dirty="0" smtClean="0">
                <a:solidFill>
                  <a:srgbClr val="FF0000"/>
                </a:solidFill>
              </a:rPr>
              <a:t>A</a:t>
            </a:r>
            <a:r>
              <a:rPr lang="en-US" sz="2800" dirty="0" smtClean="0">
                <a:solidFill>
                  <a:srgbClr val="FFFFFF"/>
                </a:solidFill>
              </a:rPr>
              <a:t>AA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26</a:t>
            </a:fld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3058560" y="162120"/>
            <a:ext cx="5534841" cy="46166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Sequencing errors cause serious problem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824035" y="4438053"/>
            <a:ext cx="5033970" cy="120032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In high coverage reads data set, most of the unique k-</a:t>
            </a:r>
            <a:r>
              <a:rPr lang="en-US" sz="2400" dirty="0" err="1" smtClean="0">
                <a:solidFill>
                  <a:schemeClr val="bg1"/>
                </a:solidFill>
              </a:rPr>
              <a:t>mers</a:t>
            </a:r>
            <a:r>
              <a:rPr lang="en-US" sz="2400" dirty="0" smtClean="0">
                <a:solidFill>
                  <a:schemeClr val="bg1"/>
                </a:solidFill>
              </a:rPr>
              <a:t> are erroneous caused by sequencing errors.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81009" y="5786863"/>
            <a:ext cx="3836732" cy="83099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Counting k-</a:t>
            </a:r>
            <a:r>
              <a:rPr lang="en-US" sz="2400" dirty="0" err="1" smtClean="0">
                <a:solidFill>
                  <a:schemeClr val="bg1"/>
                </a:solidFill>
              </a:rPr>
              <a:t>mer</a:t>
            </a:r>
            <a:r>
              <a:rPr lang="en-US" sz="2400" dirty="0" smtClean="0">
                <a:solidFill>
                  <a:schemeClr val="bg1"/>
                </a:solidFill>
              </a:rPr>
              <a:t> to measure diversity directly?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9" name="pasted-image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68491" y="5517921"/>
            <a:ext cx="1412109" cy="120355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1815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645" y="615556"/>
            <a:ext cx="4716430" cy="748596"/>
          </a:xfrm>
          <a:solidFill>
            <a:srgbClr val="1F497D"/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Outline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Background and motivation</a:t>
            </a:r>
          </a:p>
          <a:p>
            <a:r>
              <a:rPr lang="en-US" dirty="0" smtClean="0"/>
              <a:t>An efficient k-mer counting approach</a:t>
            </a:r>
          </a:p>
          <a:p>
            <a:r>
              <a:rPr lang="en-US" dirty="0" smtClean="0"/>
              <a:t>Novel method to investigate microbial diversity</a:t>
            </a:r>
          </a:p>
          <a:p>
            <a:pPr lvl="1"/>
            <a:r>
              <a:rPr lang="en-US" dirty="0" smtClean="0"/>
              <a:t>Concept </a:t>
            </a:r>
            <a:r>
              <a:rPr lang="en-US" dirty="0"/>
              <a:t>of </a:t>
            </a:r>
            <a:r>
              <a:rPr lang="en-US" dirty="0" smtClean="0"/>
              <a:t>IGS (</a:t>
            </a:r>
            <a:r>
              <a:rPr lang="en-US" dirty="0"/>
              <a:t>informative </a:t>
            </a:r>
            <a:endParaRPr lang="en-US" dirty="0" smtClean="0"/>
          </a:p>
          <a:p>
            <a:pPr lvl="1"/>
            <a:r>
              <a:rPr lang="en-US" dirty="0" smtClean="0"/>
              <a:t>Testing IGS method on simulated data sets</a:t>
            </a:r>
          </a:p>
          <a:p>
            <a:pPr lvl="1"/>
            <a:r>
              <a:rPr lang="en-US" dirty="0" smtClean="0"/>
              <a:t>Testing IGS method on real </a:t>
            </a:r>
            <a:r>
              <a:rPr lang="en-US" dirty="0" err="1" smtClean="0"/>
              <a:t>metagenome</a:t>
            </a:r>
            <a:r>
              <a:rPr lang="en-US" dirty="0" smtClean="0"/>
              <a:t> data</a:t>
            </a:r>
            <a:endParaRPr lang="en-US" dirty="0"/>
          </a:p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27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0124" y="3803894"/>
            <a:ext cx="5783190" cy="560437"/>
          </a:xfrm>
          <a:prstGeom prst="rect">
            <a:avLst/>
          </a:prstGeom>
          <a:solidFill>
            <a:srgbClr val="1F497D"/>
          </a:solidFill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FFFFFF"/>
                </a:solidFill>
              </a:rPr>
              <a:t>Concept of IGS (informative genomic segment</a:t>
            </a:r>
            <a:r>
              <a:rPr lang="en-US" dirty="0" smtClean="0">
                <a:solidFill>
                  <a:srgbClr val="FFFFFF"/>
                </a:solidFill>
              </a:rPr>
              <a:t>)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206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Lige pilforbindelse 32"/>
          <p:cNvCxnSpPr/>
          <p:nvPr/>
        </p:nvCxnSpPr>
        <p:spPr>
          <a:xfrm>
            <a:off x="2545276" y="1144688"/>
            <a:ext cx="7200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boks 33"/>
          <p:cNvSpPr txBox="1"/>
          <p:nvPr/>
        </p:nvSpPr>
        <p:spPr>
          <a:xfrm>
            <a:off x="2302034" y="1199555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smtClean="0">
                <a:solidFill>
                  <a:prstClr val="black"/>
                </a:solidFill>
                <a:latin typeface="Calibri"/>
              </a:rPr>
              <a:t>Sequencing</a:t>
            </a:r>
            <a:endParaRPr lang="en-GB" sz="16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7" name="Lige pilforbindelse 60"/>
          <p:cNvCxnSpPr/>
          <p:nvPr/>
        </p:nvCxnSpPr>
        <p:spPr>
          <a:xfrm flipV="1">
            <a:off x="4836579" y="1299974"/>
            <a:ext cx="1089978" cy="676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boks 61"/>
          <p:cNvSpPr txBox="1"/>
          <p:nvPr/>
        </p:nvSpPr>
        <p:spPr>
          <a:xfrm>
            <a:off x="4903520" y="875662"/>
            <a:ext cx="979755" cy="33855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  <a:latin typeface="Calibri"/>
              </a:rPr>
              <a:t>Assembly </a:t>
            </a:r>
            <a:endParaRPr lang="en-GB" sz="1600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580287" y="1384569"/>
            <a:ext cx="272438" cy="27243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852725" y="1108944"/>
            <a:ext cx="272438" cy="272438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554253" y="861307"/>
            <a:ext cx="272438" cy="27243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233483" y="1044939"/>
            <a:ext cx="272438" cy="272438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Rektangel 49"/>
          <p:cNvSpPr/>
          <p:nvPr/>
        </p:nvSpPr>
        <p:spPr>
          <a:xfrm>
            <a:off x="3819984" y="1433839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Rektangel 49"/>
          <p:cNvSpPr/>
          <p:nvPr/>
        </p:nvSpPr>
        <p:spPr>
          <a:xfrm>
            <a:off x="4036008" y="1362250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Rektangel 49"/>
          <p:cNvSpPr/>
          <p:nvPr/>
        </p:nvSpPr>
        <p:spPr>
          <a:xfrm>
            <a:off x="3988285" y="1521223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Rektangel 49"/>
          <p:cNvSpPr/>
          <p:nvPr/>
        </p:nvSpPr>
        <p:spPr>
          <a:xfrm>
            <a:off x="4357044" y="1306736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ektangel 49"/>
          <p:cNvSpPr/>
          <p:nvPr/>
        </p:nvSpPr>
        <p:spPr>
          <a:xfrm>
            <a:off x="3564210" y="1512116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Rektangel 49"/>
          <p:cNvSpPr/>
          <p:nvPr/>
        </p:nvSpPr>
        <p:spPr>
          <a:xfrm>
            <a:off x="4100352" y="1282302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Rektangel 49"/>
          <p:cNvSpPr/>
          <p:nvPr/>
        </p:nvSpPr>
        <p:spPr>
          <a:xfrm>
            <a:off x="3780234" y="1601870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Rektangel 49"/>
          <p:cNvSpPr/>
          <p:nvPr/>
        </p:nvSpPr>
        <p:spPr>
          <a:xfrm>
            <a:off x="4244576" y="1557227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ektangel 49"/>
          <p:cNvSpPr/>
          <p:nvPr/>
        </p:nvSpPr>
        <p:spPr>
          <a:xfrm>
            <a:off x="3618512" y="1319653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" name="Rektangel 49"/>
          <p:cNvSpPr/>
          <p:nvPr/>
        </p:nvSpPr>
        <p:spPr>
          <a:xfrm>
            <a:off x="4285204" y="1444966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" name="Rektangel 49"/>
          <p:cNvSpPr/>
          <p:nvPr/>
        </p:nvSpPr>
        <p:spPr>
          <a:xfrm>
            <a:off x="3927996" y="1156432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" name="Rektangel 49"/>
          <p:cNvSpPr/>
          <p:nvPr/>
        </p:nvSpPr>
        <p:spPr>
          <a:xfrm>
            <a:off x="4285204" y="1178026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Rektangel 49"/>
          <p:cNvSpPr/>
          <p:nvPr/>
        </p:nvSpPr>
        <p:spPr>
          <a:xfrm>
            <a:off x="3997203" y="1663201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Rektangel 49"/>
          <p:cNvSpPr/>
          <p:nvPr/>
        </p:nvSpPr>
        <p:spPr>
          <a:xfrm>
            <a:off x="3402488" y="1299974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" name="Rektangel 49"/>
          <p:cNvSpPr/>
          <p:nvPr/>
        </p:nvSpPr>
        <p:spPr>
          <a:xfrm>
            <a:off x="4249032" y="1675941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Rektangel 49"/>
          <p:cNvSpPr/>
          <p:nvPr/>
        </p:nvSpPr>
        <p:spPr>
          <a:xfrm>
            <a:off x="3650698" y="1148556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Rektangel 49"/>
          <p:cNvSpPr/>
          <p:nvPr/>
        </p:nvSpPr>
        <p:spPr>
          <a:xfrm>
            <a:off x="3570432" y="1663201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1" name="Rektangel 49"/>
          <p:cNvSpPr/>
          <p:nvPr/>
        </p:nvSpPr>
        <p:spPr>
          <a:xfrm>
            <a:off x="3456198" y="1425257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0" name="Tekstboks 71"/>
          <p:cNvSpPr txBox="1"/>
          <p:nvPr/>
        </p:nvSpPr>
        <p:spPr>
          <a:xfrm>
            <a:off x="3758710" y="807722"/>
            <a:ext cx="6930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 smtClean="0">
                <a:solidFill>
                  <a:prstClr val="black"/>
                </a:solidFill>
                <a:latin typeface="Calibri"/>
              </a:rPr>
              <a:t>Reads</a:t>
            </a:r>
            <a:endParaRPr lang="da-DK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Tekstboks 71"/>
          <p:cNvSpPr txBox="1"/>
          <p:nvPr/>
        </p:nvSpPr>
        <p:spPr>
          <a:xfrm>
            <a:off x="6237690" y="795191"/>
            <a:ext cx="81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 smtClean="0">
                <a:solidFill>
                  <a:prstClr val="black"/>
                </a:solidFill>
                <a:latin typeface="Calibri"/>
              </a:rPr>
              <a:t>Contigs</a:t>
            </a:r>
            <a:endParaRPr lang="da-DK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Rektangel 49"/>
          <p:cNvSpPr/>
          <p:nvPr/>
        </p:nvSpPr>
        <p:spPr>
          <a:xfrm>
            <a:off x="6452842" y="1307194"/>
            <a:ext cx="79200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Rektangel 49"/>
          <p:cNvSpPr/>
          <p:nvPr/>
        </p:nvSpPr>
        <p:spPr>
          <a:xfrm>
            <a:off x="6641758" y="1508020"/>
            <a:ext cx="39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Rektangel 49"/>
          <p:cNvSpPr/>
          <p:nvPr/>
        </p:nvSpPr>
        <p:spPr>
          <a:xfrm>
            <a:off x="6096594" y="1183758"/>
            <a:ext cx="75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8" name="Rektangel 49"/>
          <p:cNvSpPr/>
          <p:nvPr/>
        </p:nvSpPr>
        <p:spPr>
          <a:xfrm>
            <a:off x="6092842" y="1384910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Rektangel 49"/>
          <p:cNvSpPr/>
          <p:nvPr/>
        </p:nvSpPr>
        <p:spPr>
          <a:xfrm>
            <a:off x="6624825" y="1425261"/>
            <a:ext cx="82800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Tekstboks 71"/>
          <p:cNvSpPr txBox="1"/>
          <p:nvPr/>
        </p:nvSpPr>
        <p:spPr>
          <a:xfrm>
            <a:off x="6222907" y="1560276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 smtClean="0">
                <a:solidFill>
                  <a:prstClr val="black"/>
                </a:solidFill>
                <a:latin typeface="Calibri"/>
              </a:rPr>
              <a:t>1000+ bp</a:t>
            </a:r>
            <a:endParaRPr lang="da-DK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Tekstboks 61"/>
          <p:cNvSpPr txBox="1"/>
          <p:nvPr/>
        </p:nvSpPr>
        <p:spPr>
          <a:xfrm>
            <a:off x="1463867" y="2400398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prstClr val="black"/>
                </a:solidFill>
                <a:latin typeface="Calibri"/>
              </a:rPr>
              <a:t>Abundance</a:t>
            </a:r>
            <a:endParaRPr lang="en-GB" sz="1600" b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62" name="Lige pilforbindelse 60"/>
          <p:cNvCxnSpPr/>
          <p:nvPr/>
        </p:nvCxnSpPr>
        <p:spPr>
          <a:xfrm flipH="1">
            <a:off x="3245323" y="3110364"/>
            <a:ext cx="1047038" cy="1014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boks 61"/>
          <p:cNvSpPr txBox="1"/>
          <p:nvPr/>
        </p:nvSpPr>
        <p:spPr>
          <a:xfrm>
            <a:off x="3394329" y="3210836"/>
            <a:ext cx="922047" cy="33855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FFFFFF"/>
                </a:solidFill>
                <a:latin typeface="Calibri"/>
              </a:rPr>
              <a:t>Mapping</a:t>
            </a:r>
            <a:endParaRPr lang="en-GB" sz="16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4" name="Rektangel 49"/>
          <p:cNvSpPr/>
          <p:nvPr/>
        </p:nvSpPr>
        <p:spPr>
          <a:xfrm>
            <a:off x="1521432" y="3660006"/>
            <a:ext cx="97200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Rektangel 49"/>
          <p:cNvSpPr/>
          <p:nvPr/>
        </p:nvSpPr>
        <p:spPr>
          <a:xfrm>
            <a:off x="1550731" y="3375918"/>
            <a:ext cx="39041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6" name="Rektangel 49"/>
          <p:cNvSpPr/>
          <p:nvPr/>
        </p:nvSpPr>
        <p:spPr>
          <a:xfrm>
            <a:off x="1510662" y="3086955"/>
            <a:ext cx="97200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7" name="Rektangel 49"/>
          <p:cNvSpPr/>
          <p:nvPr/>
        </p:nvSpPr>
        <p:spPr>
          <a:xfrm>
            <a:off x="1709774" y="2992684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8" name="Rektangel 49"/>
          <p:cNvSpPr/>
          <p:nvPr/>
        </p:nvSpPr>
        <p:spPr>
          <a:xfrm>
            <a:off x="1941144" y="2991299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9" name="Rektangel 49"/>
          <p:cNvSpPr/>
          <p:nvPr/>
        </p:nvSpPr>
        <p:spPr>
          <a:xfrm>
            <a:off x="1481083" y="2991299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0" name="Rektangel 49"/>
          <p:cNvSpPr/>
          <p:nvPr/>
        </p:nvSpPr>
        <p:spPr>
          <a:xfrm>
            <a:off x="2169835" y="2989906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1" name="Rektangel 49"/>
          <p:cNvSpPr/>
          <p:nvPr/>
        </p:nvSpPr>
        <p:spPr>
          <a:xfrm>
            <a:off x="1787360" y="2904017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2" name="Rektangel 49"/>
          <p:cNvSpPr/>
          <p:nvPr/>
        </p:nvSpPr>
        <p:spPr>
          <a:xfrm>
            <a:off x="2018730" y="2902632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3" name="Rektangel 49"/>
          <p:cNvSpPr/>
          <p:nvPr/>
        </p:nvSpPr>
        <p:spPr>
          <a:xfrm>
            <a:off x="1558669" y="2902632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4" name="Rektangel 49"/>
          <p:cNvSpPr/>
          <p:nvPr/>
        </p:nvSpPr>
        <p:spPr>
          <a:xfrm>
            <a:off x="2247421" y="2901239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5" name="Rektangel 49"/>
          <p:cNvSpPr/>
          <p:nvPr/>
        </p:nvSpPr>
        <p:spPr>
          <a:xfrm>
            <a:off x="1690378" y="2815350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6" name="Rektangel 49"/>
          <p:cNvSpPr/>
          <p:nvPr/>
        </p:nvSpPr>
        <p:spPr>
          <a:xfrm>
            <a:off x="1921748" y="2813965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7" name="Rektangel 49"/>
          <p:cNvSpPr/>
          <p:nvPr/>
        </p:nvSpPr>
        <p:spPr>
          <a:xfrm>
            <a:off x="1461687" y="2813965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8" name="Rektangel 49"/>
          <p:cNvSpPr/>
          <p:nvPr/>
        </p:nvSpPr>
        <p:spPr>
          <a:xfrm>
            <a:off x="2150439" y="2812572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662031" y="2878862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3x</a:t>
            </a:r>
          </a:p>
          <a:p>
            <a:r>
              <a:rPr lang="en-US" dirty="0" smtClean="0"/>
              <a:t>1x</a:t>
            </a:r>
          </a:p>
          <a:p>
            <a:r>
              <a:rPr lang="en-US" dirty="0" smtClean="0"/>
              <a:t>1x</a:t>
            </a:r>
          </a:p>
          <a:p>
            <a:r>
              <a:rPr lang="en-US" dirty="0" smtClean="0"/>
              <a:t>2x</a:t>
            </a:r>
            <a:endParaRPr lang="da-DK" dirty="0"/>
          </a:p>
        </p:txBody>
      </p:sp>
      <p:sp>
        <p:nvSpPr>
          <p:cNvPr id="80" name="Rektangel 49"/>
          <p:cNvSpPr/>
          <p:nvPr/>
        </p:nvSpPr>
        <p:spPr>
          <a:xfrm>
            <a:off x="1791408" y="3290054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1" name="Rektangel 49"/>
          <p:cNvSpPr/>
          <p:nvPr/>
        </p:nvSpPr>
        <p:spPr>
          <a:xfrm>
            <a:off x="2022778" y="3288669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2" name="Rektangel 49"/>
          <p:cNvSpPr/>
          <p:nvPr/>
        </p:nvSpPr>
        <p:spPr>
          <a:xfrm>
            <a:off x="1562717" y="3288669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3" name="Rektangel 49"/>
          <p:cNvSpPr/>
          <p:nvPr/>
        </p:nvSpPr>
        <p:spPr>
          <a:xfrm>
            <a:off x="2251469" y="3287276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4" name="Rektangel 49"/>
          <p:cNvSpPr/>
          <p:nvPr/>
        </p:nvSpPr>
        <p:spPr>
          <a:xfrm>
            <a:off x="1778580" y="3563805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5" name="Rektangel 49"/>
          <p:cNvSpPr/>
          <p:nvPr/>
        </p:nvSpPr>
        <p:spPr>
          <a:xfrm>
            <a:off x="2009950" y="3562420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6" name="Rektangel 49"/>
          <p:cNvSpPr/>
          <p:nvPr/>
        </p:nvSpPr>
        <p:spPr>
          <a:xfrm>
            <a:off x="1549889" y="3562420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7" name="Rektangel 49"/>
          <p:cNvSpPr/>
          <p:nvPr/>
        </p:nvSpPr>
        <p:spPr>
          <a:xfrm>
            <a:off x="2238641" y="3561027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8" name="Rektangel 49"/>
          <p:cNvSpPr/>
          <p:nvPr/>
        </p:nvSpPr>
        <p:spPr>
          <a:xfrm>
            <a:off x="6884842" y="1191360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9" name="Rektangel 49"/>
          <p:cNvSpPr/>
          <p:nvPr/>
        </p:nvSpPr>
        <p:spPr>
          <a:xfrm>
            <a:off x="5445690" y="3276712"/>
            <a:ext cx="79200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0" name="Rektangel 49"/>
          <p:cNvSpPr/>
          <p:nvPr/>
        </p:nvSpPr>
        <p:spPr>
          <a:xfrm>
            <a:off x="6286313" y="3138828"/>
            <a:ext cx="39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1" name="Rektangel 49"/>
          <p:cNvSpPr/>
          <p:nvPr/>
        </p:nvSpPr>
        <p:spPr>
          <a:xfrm>
            <a:off x="5445690" y="3130951"/>
            <a:ext cx="75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2" name="Rektangel 49"/>
          <p:cNvSpPr/>
          <p:nvPr/>
        </p:nvSpPr>
        <p:spPr>
          <a:xfrm>
            <a:off x="5896890" y="2987316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3" name="Rektangel 49"/>
          <p:cNvSpPr/>
          <p:nvPr/>
        </p:nvSpPr>
        <p:spPr>
          <a:xfrm>
            <a:off x="5445690" y="3463090"/>
            <a:ext cx="82800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4" name="Rektangel 49"/>
          <p:cNvSpPr/>
          <p:nvPr/>
        </p:nvSpPr>
        <p:spPr>
          <a:xfrm>
            <a:off x="5445690" y="2983553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5" name="Tekstboks 71"/>
          <p:cNvSpPr txBox="1"/>
          <p:nvPr/>
        </p:nvSpPr>
        <p:spPr>
          <a:xfrm>
            <a:off x="4528234" y="2864205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A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Tekstboks 71"/>
          <p:cNvSpPr txBox="1"/>
          <p:nvPr/>
        </p:nvSpPr>
        <p:spPr>
          <a:xfrm>
            <a:off x="4528234" y="3009552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B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Tekstboks 71"/>
          <p:cNvSpPr txBox="1"/>
          <p:nvPr/>
        </p:nvSpPr>
        <p:spPr>
          <a:xfrm>
            <a:off x="4561511" y="3163519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C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Tekstboks 71"/>
          <p:cNvSpPr txBox="1"/>
          <p:nvPr/>
        </p:nvSpPr>
        <p:spPr>
          <a:xfrm>
            <a:off x="4579854" y="3348720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D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99" name="Lige pilforbindelse 60"/>
          <p:cNvCxnSpPr/>
          <p:nvPr/>
        </p:nvCxnSpPr>
        <p:spPr>
          <a:xfrm flipH="1">
            <a:off x="6178232" y="1898830"/>
            <a:ext cx="674362" cy="84012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kstboks 61"/>
          <p:cNvSpPr txBox="1"/>
          <p:nvPr/>
        </p:nvSpPr>
        <p:spPr>
          <a:xfrm>
            <a:off x="6447375" y="2400398"/>
            <a:ext cx="810438" cy="33855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FFFFFF"/>
                </a:solidFill>
                <a:latin typeface="Calibri"/>
              </a:rPr>
              <a:t>Binning</a:t>
            </a:r>
            <a:endParaRPr lang="en-GB" sz="16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2" name="Rektangel 49"/>
          <p:cNvSpPr/>
          <p:nvPr/>
        </p:nvSpPr>
        <p:spPr>
          <a:xfrm>
            <a:off x="2225974" y="4060578"/>
            <a:ext cx="39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3" name="Rektangel 49"/>
          <p:cNvSpPr/>
          <p:nvPr/>
        </p:nvSpPr>
        <p:spPr>
          <a:xfrm>
            <a:off x="1427524" y="4060578"/>
            <a:ext cx="75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Rektangel 49"/>
          <p:cNvSpPr/>
          <p:nvPr/>
        </p:nvSpPr>
        <p:spPr>
          <a:xfrm>
            <a:off x="2448123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5" name="Rektangel 49"/>
          <p:cNvSpPr/>
          <p:nvPr/>
        </p:nvSpPr>
        <p:spPr>
          <a:xfrm>
            <a:off x="2181987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7" name="Rektangel 49"/>
          <p:cNvSpPr/>
          <p:nvPr/>
        </p:nvSpPr>
        <p:spPr>
          <a:xfrm>
            <a:off x="1685412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8" name="Rektangel 49"/>
          <p:cNvSpPr/>
          <p:nvPr/>
        </p:nvSpPr>
        <p:spPr>
          <a:xfrm>
            <a:off x="1921063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9" name="Rektangel 49"/>
          <p:cNvSpPr/>
          <p:nvPr/>
        </p:nvSpPr>
        <p:spPr>
          <a:xfrm>
            <a:off x="1413420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0" name="Rektangel 49"/>
          <p:cNvSpPr/>
          <p:nvPr/>
        </p:nvSpPr>
        <p:spPr>
          <a:xfrm>
            <a:off x="1962241" y="3375868"/>
            <a:ext cx="442566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Rektangel 49"/>
          <p:cNvSpPr/>
          <p:nvPr/>
        </p:nvSpPr>
        <p:spPr>
          <a:xfrm>
            <a:off x="2324327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2" name="Rektangel 49"/>
          <p:cNvSpPr/>
          <p:nvPr/>
        </p:nvSpPr>
        <p:spPr>
          <a:xfrm>
            <a:off x="2035431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Rektangel 49"/>
          <p:cNvSpPr/>
          <p:nvPr/>
        </p:nvSpPr>
        <p:spPr>
          <a:xfrm>
            <a:off x="1521432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Rektangel 49"/>
          <p:cNvSpPr/>
          <p:nvPr/>
        </p:nvSpPr>
        <p:spPr>
          <a:xfrm>
            <a:off x="1787360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Tekstboks 61"/>
          <p:cNvSpPr txBox="1"/>
          <p:nvPr/>
        </p:nvSpPr>
        <p:spPr>
          <a:xfrm>
            <a:off x="4869250" y="2476796"/>
            <a:ext cx="816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prstClr val="black"/>
                </a:solidFill>
                <a:latin typeface="Calibri"/>
              </a:rPr>
              <a:t>Species</a:t>
            </a:r>
            <a:endParaRPr lang="en-GB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534349" y="391789"/>
            <a:ext cx="101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Sample1</a:t>
            </a:r>
            <a:endParaRPr lang="en-US" dirty="0"/>
          </a:p>
        </p:txBody>
      </p:sp>
      <p:cxnSp>
        <p:nvCxnSpPr>
          <p:cNvPr id="101" name="Lige pilforbindelse 60"/>
          <p:cNvCxnSpPr/>
          <p:nvPr/>
        </p:nvCxnSpPr>
        <p:spPr>
          <a:xfrm>
            <a:off x="2125163" y="4388376"/>
            <a:ext cx="1140113" cy="31309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kstboks 61"/>
          <p:cNvSpPr txBox="1"/>
          <p:nvPr/>
        </p:nvSpPr>
        <p:spPr>
          <a:xfrm>
            <a:off x="3369372" y="4049822"/>
            <a:ext cx="2249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prstClr val="black"/>
                </a:solidFill>
                <a:latin typeface="Calibri"/>
              </a:rPr>
              <a:t>Species-by-sample table</a:t>
            </a:r>
            <a:endParaRPr lang="en-GB" sz="1600" b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4465056" y="1898830"/>
            <a:ext cx="36172" cy="2180361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Action Button: Help 127"/>
          <p:cNvSpPr/>
          <p:nvPr/>
        </p:nvSpPr>
        <p:spPr>
          <a:xfrm>
            <a:off x="5143015" y="2964388"/>
            <a:ext cx="822960" cy="822960"/>
          </a:xfrm>
          <a:prstGeom prst="actionButtonHelp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pic>
        <p:nvPicPr>
          <p:cNvPr id="129" name="image5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52594" y="3648611"/>
            <a:ext cx="1751509" cy="161425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30" name="Lige pilforbindelse 60"/>
          <p:cNvCxnSpPr/>
          <p:nvPr/>
        </p:nvCxnSpPr>
        <p:spPr>
          <a:xfrm flipV="1">
            <a:off x="5896890" y="4455737"/>
            <a:ext cx="727935" cy="44838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 descr="Screen Shot 2014-11-14 at 12.57.25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552" y="4455737"/>
            <a:ext cx="2529634" cy="745275"/>
          </a:xfrm>
          <a:prstGeom prst="rect">
            <a:avLst/>
          </a:prstGeom>
        </p:spPr>
      </p:pic>
      <p:sp>
        <p:nvSpPr>
          <p:cNvPr id="131" name="TextBox 130"/>
          <p:cNvSpPr txBox="1"/>
          <p:nvPr/>
        </p:nvSpPr>
        <p:spPr>
          <a:xfrm>
            <a:off x="1521432" y="162120"/>
            <a:ext cx="7071969" cy="46166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 typical pipeline of </a:t>
            </a:r>
            <a:r>
              <a:rPr lang="en-US" sz="2400" dirty="0" err="1" smtClean="0">
                <a:solidFill>
                  <a:schemeClr val="bg1"/>
                </a:solidFill>
              </a:rPr>
              <a:t>metagenome</a:t>
            </a:r>
            <a:r>
              <a:rPr lang="en-US" sz="2400" dirty="0" smtClean="0">
                <a:solidFill>
                  <a:schemeClr val="bg1"/>
                </a:solidFill>
              </a:rPr>
              <a:t> diversity analysis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6" name="Tekstboks 71"/>
          <p:cNvSpPr txBox="1"/>
          <p:nvPr/>
        </p:nvSpPr>
        <p:spPr>
          <a:xfrm>
            <a:off x="3394329" y="1735209"/>
            <a:ext cx="1133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 smtClean="0">
                <a:solidFill>
                  <a:prstClr val="black"/>
                </a:solidFill>
                <a:latin typeface="Calibri"/>
              </a:rPr>
              <a:t>100-150 bp</a:t>
            </a:r>
            <a:endParaRPr lang="da-DK" sz="16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 descr="Screen Shot 2014-11-14 at 10.54.33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439" y="3991663"/>
            <a:ext cx="5842000" cy="203200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28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708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2778"/>
    </mc:Choice>
    <mc:Fallback xmlns="">
      <p:transition xmlns:p14="http://schemas.microsoft.com/office/powerpoint/2010/main" advTm="2277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30623" y="3802324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IGS (informative genomic segment)</a:t>
            </a:r>
          </a:p>
          <a:p>
            <a:pPr lvl="1"/>
            <a:r>
              <a:rPr lang="en-US" sz="2000" dirty="0"/>
              <a:t>can represent the novel information of a genome</a:t>
            </a:r>
          </a:p>
          <a:p>
            <a:pPr lvl="1"/>
            <a:r>
              <a:rPr lang="en-US" sz="2000" dirty="0" smtClean="0"/>
              <a:t>can be used as a new unit to do diversity analysis to replace species</a:t>
            </a:r>
          </a:p>
          <a:p>
            <a:pPr lvl="1"/>
            <a:r>
              <a:rPr lang="en-US" sz="2000" dirty="0" smtClean="0"/>
              <a:t>Assembly-free</a:t>
            </a:r>
          </a:p>
          <a:p>
            <a:pPr lvl="1"/>
            <a:r>
              <a:rPr lang="en-US" sz="2000" dirty="0" smtClean="0"/>
              <a:t>Reference-free</a:t>
            </a:r>
          </a:p>
          <a:p>
            <a:pPr lvl="1"/>
            <a:r>
              <a:rPr lang="en-US" sz="2000" dirty="0" smtClean="0"/>
              <a:t>Efficient and scalable 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Picture 5" descr="Screen Shot 2014-11-14 at 12.49.2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106" y="1784587"/>
            <a:ext cx="4406951" cy="1742544"/>
          </a:xfrm>
          <a:prstGeom prst="rect">
            <a:avLst/>
          </a:prstGeom>
        </p:spPr>
      </p:pic>
      <p:pic>
        <p:nvPicPr>
          <p:cNvPr id="3" name="Picture 2" descr="Screen Shot 2014-11-14 at 12.57.2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10" y="527072"/>
            <a:ext cx="4268296" cy="12575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5116" y="2121066"/>
            <a:ext cx="3540049" cy="1569660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Replace </a:t>
            </a:r>
            <a:br>
              <a:rPr lang="en-US" sz="2400" dirty="0" smtClean="0">
                <a:solidFill>
                  <a:srgbClr val="FFFFFF"/>
                </a:solidFill>
              </a:rPr>
            </a:br>
            <a:r>
              <a:rPr lang="en-US" sz="2400" dirty="0" smtClean="0">
                <a:solidFill>
                  <a:srgbClr val="FFFFFF"/>
                </a:solidFill>
              </a:rPr>
              <a:t>samples-by-species table </a:t>
            </a:r>
            <a:br>
              <a:rPr lang="en-US" sz="2400" dirty="0" smtClean="0">
                <a:solidFill>
                  <a:srgbClr val="FFFFFF"/>
                </a:solidFill>
              </a:rPr>
            </a:br>
            <a:r>
              <a:rPr lang="en-US" sz="2400" dirty="0" smtClean="0">
                <a:solidFill>
                  <a:srgbClr val="FFFFFF"/>
                </a:solidFill>
              </a:rPr>
              <a:t>with </a:t>
            </a:r>
            <a:br>
              <a:rPr lang="en-US" sz="2400" dirty="0" smtClean="0">
                <a:solidFill>
                  <a:srgbClr val="FFFFFF"/>
                </a:solidFill>
              </a:rPr>
            </a:br>
            <a:r>
              <a:rPr lang="en-US" sz="2400" dirty="0" smtClean="0">
                <a:solidFill>
                  <a:srgbClr val="FFFFFF"/>
                </a:solidFill>
              </a:rPr>
              <a:t>samples-by-IGSs table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2" name="Picture 1" descr="IGSs_figur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990" y="5102075"/>
            <a:ext cx="3434182" cy="17559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22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452"/>
    </mc:Choice>
    <mc:Fallback xmlns="">
      <p:transition xmlns:p14="http://schemas.microsoft.com/office/powerpoint/2010/main" spd="slow" advTm="3945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1226033" y="213569"/>
            <a:ext cx="6618941" cy="769441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 algn="ctr">
              <a:defRPr sz="1800"/>
            </a:pPr>
            <a:r>
              <a:rPr lang="en-US" sz="2500" dirty="0" smtClean="0">
                <a:solidFill>
                  <a:srgbClr val="FFFFFF"/>
                </a:solidFill>
              </a:rPr>
              <a:t>Microbial diversity: </a:t>
            </a:r>
            <a:r>
              <a:rPr sz="2500" dirty="0" smtClean="0">
                <a:solidFill>
                  <a:srgbClr val="FFFFFF"/>
                </a:solidFill>
              </a:rPr>
              <a:t>Sorcerer </a:t>
            </a:r>
            <a:r>
              <a:rPr sz="2500" dirty="0">
                <a:solidFill>
                  <a:srgbClr val="FFFFFF"/>
                </a:solidFill>
              </a:rPr>
              <a:t>II Global Ocean Sampling </a:t>
            </a:r>
            <a:r>
              <a:rPr sz="2500" dirty="0" smtClean="0">
                <a:solidFill>
                  <a:srgbClr val="FFFFFF"/>
                </a:solidFill>
              </a:rPr>
              <a:t>Expedition</a:t>
            </a:r>
            <a:endParaRPr lang="en-US" sz="2500" dirty="0" smtClean="0">
              <a:solidFill>
                <a:srgbClr val="FFFFFF"/>
              </a:solidFill>
            </a:endParaRPr>
          </a:p>
        </p:txBody>
      </p:sp>
      <p:pic>
        <p:nvPicPr>
          <p:cNvPr id="3" name="Picture 2" descr="Screen Shot 2014-11-13 at 10.16.4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474" y="1064846"/>
            <a:ext cx="5877015" cy="4399625"/>
          </a:xfrm>
          <a:prstGeom prst="rect">
            <a:avLst/>
          </a:prstGeom>
        </p:spPr>
      </p:pic>
      <p:pic>
        <p:nvPicPr>
          <p:cNvPr id="2" name="Picture 1" descr="Screen Shot 2014-11-13 at 10.08.4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52" y="1064846"/>
            <a:ext cx="4386385" cy="364333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91375" y="5296531"/>
            <a:ext cx="7316511" cy="147732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>
                <a:solidFill>
                  <a:schemeClr val="bg1"/>
                </a:solidFill>
              </a:rPr>
              <a:t>How many different species in a </a:t>
            </a:r>
            <a:r>
              <a:rPr lang="en-US" dirty="0" smtClean="0">
                <a:solidFill>
                  <a:schemeClr val="bg1"/>
                </a:solidFill>
              </a:rPr>
              <a:t>sea water sample</a:t>
            </a:r>
            <a:r>
              <a:rPr lang="en-US" dirty="0">
                <a:solidFill>
                  <a:schemeClr val="bg1"/>
                </a:solidFill>
              </a:rPr>
              <a:t>? What is their abundance distribution? (alpha-diversity</a:t>
            </a:r>
            <a:r>
              <a:rPr lang="en-US" dirty="0" smtClean="0">
                <a:solidFill>
                  <a:schemeClr val="bg1"/>
                </a:solidFill>
              </a:rPr>
              <a:t>) [Hint: ~10,000 </a:t>
            </a:r>
            <a:r>
              <a:rPr lang="en-US" dirty="0">
                <a:solidFill>
                  <a:schemeClr val="bg1"/>
                </a:solidFill>
              </a:rPr>
              <a:t>different types of </a:t>
            </a:r>
            <a:r>
              <a:rPr lang="en-US" dirty="0" smtClean="0">
                <a:solidFill>
                  <a:schemeClr val="bg1"/>
                </a:solidFill>
              </a:rPr>
              <a:t>microorganisms]</a:t>
            </a:r>
            <a:endParaRPr lang="en-US" dirty="0">
              <a:solidFill>
                <a:schemeClr val="bg1"/>
              </a:solidFill>
            </a:endParaRP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>
                <a:solidFill>
                  <a:schemeClr val="bg1"/>
                </a:solidFill>
              </a:rPr>
              <a:t>Are samples </a:t>
            </a:r>
            <a:r>
              <a:rPr lang="en-US" dirty="0">
                <a:solidFill>
                  <a:schemeClr val="bg1"/>
                </a:solidFill>
              </a:rPr>
              <a:t>from </a:t>
            </a:r>
            <a:r>
              <a:rPr lang="en-US" dirty="0" smtClean="0">
                <a:solidFill>
                  <a:schemeClr val="bg1"/>
                </a:solidFill>
              </a:rPr>
              <a:t>tropical area and temperate area different?(</a:t>
            </a:r>
            <a:r>
              <a:rPr lang="en-US" dirty="0">
                <a:solidFill>
                  <a:schemeClr val="bg1"/>
                </a:solidFill>
              </a:rPr>
              <a:t>beta-diversity</a:t>
            </a:r>
            <a:r>
              <a:rPr lang="en-US" dirty="0" smtClean="0">
                <a:solidFill>
                  <a:schemeClr val="bg1"/>
                </a:solidFill>
              </a:rPr>
              <a:t>)  [Hint: Yes, but how different?]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venter-sorcerer-ii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22" y="2805012"/>
            <a:ext cx="3313496" cy="220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613806"/>
      </p:ext>
    </p:extLst>
  </p:cSld>
  <p:clrMapOvr>
    <a:masterClrMapping/>
  </p:clrMapOvr>
  <p:transition xmlns:p14="http://schemas.microsoft.com/office/powerpoint/2010/main" spd="med" advTm="10780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6310"/>
            <a:ext cx="8229600" cy="45259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We </a:t>
            </a:r>
            <a:r>
              <a:rPr lang="en-US" sz="2400" dirty="0"/>
              <a:t>can use median k-mer </a:t>
            </a:r>
            <a:r>
              <a:rPr lang="en-US" sz="2400" dirty="0" smtClean="0"/>
              <a:t>abundance to estimate the </a:t>
            </a:r>
            <a:r>
              <a:rPr lang="en-US" sz="2400" dirty="0"/>
              <a:t>sequencing coverage of a </a:t>
            </a:r>
            <a:r>
              <a:rPr lang="en-US" sz="2400" dirty="0" smtClean="0"/>
              <a:t>read without a reference assembly.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We </a:t>
            </a:r>
            <a:r>
              <a:rPr lang="en-US" sz="2400" dirty="0"/>
              <a:t>can retrieve the coverage of a read across different samples</a:t>
            </a:r>
            <a:r>
              <a:rPr lang="en-US" sz="2400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If a read has a coverage as </a:t>
            </a:r>
            <a:r>
              <a:rPr lang="en-US" sz="2400" dirty="0" smtClean="0"/>
              <a:t>C, </a:t>
            </a:r>
            <a:r>
              <a:rPr lang="en-US" sz="2400" dirty="0"/>
              <a:t>there will be approximately other C-1 reads with the same coverage </a:t>
            </a:r>
            <a:r>
              <a:rPr lang="en-US" sz="2400" dirty="0" smtClean="0"/>
              <a:t>covering </a:t>
            </a:r>
            <a:r>
              <a:rPr lang="en-US" sz="2400" dirty="0"/>
              <a:t>the same DNA </a:t>
            </a:r>
            <a:r>
              <a:rPr lang="en-US" sz="2400" dirty="0" smtClean="0"/>
              <a:t>region.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We can estimate the size of covered genomic region by the number of reads and the corresponding coverage.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Oval 3"/>
          <p:cNvSpPr/>
          <p:nvPr/>
        </p:nvSpPr>
        <p:spPr>
          <a:xfrm>
            <a:off x="5279556" y="4931082"/>
            <a:ext cx="3526409" cy="1742381"/>
          </a:xfrm>
          <a:prstGeom prst="ellipse">
            <a:avLst/>
          </a:prstGeom>
          <a:solidFill>
            <a:srgbClr val="1F497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 smtClean="0"/>
              <a:t>Four tricks</a:t>
            </a:r>
            <a:r>
              <a:rPr lang="en-US" sz="2800" i="1" dirty="0"/>
              <a:t>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55438" y="437955"/>
            <a:ext cx="3408740" cy="46166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From reads to IGSs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 descr="Screen Shot 2014-11-14 at 12.49.2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929507"/>
            <a:ext cx="4406951" cy="174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27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54547" y="661669"/>
            <a:ext cx="4298363" cy="274317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92099" y="108914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16785" y="126865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97785" y="157094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78785" y="106490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608643" y="898718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035249" y="302958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416329" y="1453889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203729" y="979489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178329" y="137863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07325" y="304550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02971" y="1472974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02971" y="2033258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106388" y="126821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761043" y="1051118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47787" y="168343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365529" y="203779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142043" y="153103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1386" y="2895214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093386" y="126821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27329" y="221276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61817" y="262258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626786" y="181667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127529" y="111374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54329" y="170157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227643" y="278544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118129" y="2795323"/>
            <a:ext cx="762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007074" y="236416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080444" y="2120900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971587" y="240755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065843" y="262258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118129" y="221276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809787" y="1904774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402918" y="236416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499129" y="262258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402918" y="204382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041167" y="251563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02971" y="3197907"/>
            <a:ext cx="4058158" cy="0"/>
          </a:xfrm>
          <a:prstGeom prst="line">
            <a:avLst/>
          </a:prstGeom>
          <a:ln w="76200" cmpd="sng"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4715422" y="690070"/>
            <a:ext cx="4298363" cy="274317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4869875" y="3217699"/>
            <a:ext cx="4058158" cy="0"/>
          </a:xfrm>
          <a:prstGeom prst="line">
            <a:avLst/>
          </a:prstGeom>
          <a:ln w="76200" cmpd="sng"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5052688" y="1255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5205088" y="14078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5121100" y="15995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5341912" y="18650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5355761" y="16834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5140549" y="18427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5183205" y="20332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5271773" y="22127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5121100" y="23641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5140549" y="262258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5308525" y="251563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5205088" y="14078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5357488" y="1560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5273500" y="17519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5494312" y="2017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5508161" y="18358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5292949" y="19951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5335605" y="21856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5424173" y="23651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5273500" y="25165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>
            <a:off x="5292949" y="277498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5460925" y="266803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5357488" y="1560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5509888" y="17126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5425900" y="19043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>
            <a:off x="5646712" y="21698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5660561" y="19882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>
            <a:off x="5445349" y="21475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5488005" y="23380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>
            <a:off x="5576573" y="25175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>
            <a:off x="5425900" y="26689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>
            <a:off x="5445349" y="292738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5613325" y="282043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5760125" y="9723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5912525" y="11247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>
            <a:off x="5828537" y="131650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6775426" y="117538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H="1">
            <a:off x="6063198" y="140035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>
            <a:off x="7252657" y="17126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5890642" y="175017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7064021" y="165896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6172324" y="117272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5847986" y="233950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6916932" y="178743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>
            <a:off x="5509888" y="17126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>
            <a:off x="5662288" y="18650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>
            <a:off x="5578300" y="20567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H="1">
            <a:off x="5799112" y="2322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>
            <a:off x="6299586" y="210112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>
            <a:off x="6380019" y="145388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5640405" y="24904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>
            <a:off x="5728973" y="26699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5578300" y="28213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H="1">
            <a:off x="5940223" y="296367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>
            <a:off x="5765725" y="297283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H="1">
            <a:off x="5662288" y="18650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H="1">
            <a:off x="6168362" y="175017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>
            <a:off x="6402633" y="152707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H="1">
            <a:off x="5951512" y="24746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H="1">
            <a:off x="5965361" y="22930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H="1">
            <a:off x="5750149" y="24523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>
            <a:off x="5792805" y="26428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881373" y="28223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5730700" y="29737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H="1">
            <a:off x="6351914" y="28816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>
            <a:off x="5918125" y="312523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H="1">
            <a:off x="6424300" y="186059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5967088" y="21698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flipH="1">
            <a:off x="6164489" y="289521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H="1">
            <a:off x="6775923" y="280012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H="1">
            <a:off x="6351914" y="183519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flipH="1">
            <a:off x="5902549" y="26047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H="1">
            <a:off x="5945205" y="27952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H="1">
            <a:off x="6896045" y="192201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672290" y="25280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H="1">
            <a:off x="6351914" y="223255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H="1">
            <a:off x="7885992" y="285319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H="1">
            <a:off x="8266105" y="216432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H="1">
            <a:off x="6544841" y="14295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H="1">
            <a:off x="6070525" y="155879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>
            <a:off x="5660561" y="19882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H="1">
            <a:off x="5996513" y="15310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H="1">
            <a:off x="5662288" y="18650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 flipH="1">
            <a:off x="6864604" y="252442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H="1">
            <a:off x="7005199" y="197069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flipH="1">
            <a:off x="6878640" y="242919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H="1">
            <a:off x="7663140" y="237881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H="1">
            <a:off x="6064925" y="12771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flipH="1">
            <a:off x="6467562" y="11247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H="1">
            <a:off x="5808381" y="180422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 flipH="1">
            <a:off x="6215598" y="155275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flipH="1">
            <a:off x="6728069" y="133437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 flipH="1">
            <a:off x="7365062" y="15310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>
            <a:off x="7116568" y="212090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H="1">
            <a:off x="5980937" y="22334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 flipH="1">
            <a:off x="7579152" y="22344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 flipH="1">
            <a:off x="6458203" y="162236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 flipH="1">
            <a:off x="7449050" y="237230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flipH="1">
            <a:off x="5965361" y="22930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H="1">
            <a:off x="7046616" y="2017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>
            <a:off x="6641138" y="1904774"/>
            <a:ext cx="228354" cy="2986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 flipH="1">
            <a:off x="7039098" y="164598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 flipH="1">
            <a:off x="7252657" y="23205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>
            <a:off x="7399973" y="301364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>
            <a:off x="6504314" y="198759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H="1">
            <a:off x="6129175" y="189812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H="1">
            <a:off x="6460853" y="155263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H="1">
            <a:off x="6270161" y="26047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H="1">
            <a:off x="7804024" y="226649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H="1">
            <a:off x="6980033" y="153144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>
            <a:off x="6710664" y="233959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flipH="1">
            <a:off x="7197086" y="24904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H="1">
            <a:off x="8182117" y="240479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H="1">
            <a:off x="8182117" y="256018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H="1">
            <a:off x="7890056" y="272140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 flipH="1">
            <a:off x="6217325" y="14295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H="1">
            <a:off x="6588302" y="15819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H="1">
            <a:off x="6354149" y="18867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H="1">
            <a:off x="6882642" y="152707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H="1">
            <a:off x="7032580" y="157094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H="1">
            <a:off x="5945205" y="164598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H="1">
            <a:off x="5655981" y="217226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H="1">
            <a:off x="5351181" y="13786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H="1">
            <a:off x="7636048" y="16834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 flipH="1">
            <a:off x="6438137" y="171507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H="1">
            <a:off x="8266105" y="257834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 flipH="1">
            <a:off x="7439781" y="271603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flipH="1">
            <a:off x="6656714" y="246774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 flipH="1">
            <a:off x="6290227" y="262258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 flipH="1">
            <a:off x="7691745" y="224575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 flipH="1">
            <a:off x="6535974" y="286630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 flipH="1">
            <a:off x="6271888" y="24746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 flipH="1">
            <a:off x="6656714" y="213999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 flipH="1">
            <a:off x="5592149" y="15310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 flipH="1">
            <a:off x="5814688" y="2017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flipH="1">
            <a:off x="7365062" y="195638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/>
          <p:nvPr/>
        </p:nvCxnSpPr>
        <p:spPr>
          <a:xfrm flipH="1">
            <a:off x="6607450" y="237185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 flipH="1">
            <a:off x="5814688" y="2017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 flipH="1">
            <a:off x="6453311" y="165896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 flipH="1">
            <a:off x="7214592" y="253287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 flipH="1">
            <a:off x="6714666" y="302399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 flipH="1">
            <a:off x="5876793" y="206165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 flipH="1">
            <a:off x="5902549" y="26047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 flipH="1">
            <a:off x="7567949" y="214590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 flipH="1">
            <a:off x="7722080" y="218254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 flipH="1">
            <a:off x="6921211" y="291184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 flipH="1">
            <a:off x="5954275" y="20567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 flipH="1">
            <a:off x="8098129" y="280012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H="1">
            <a:off x="7806068" y="217849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 flipH="1">
            <a:off x="6436410" y="23868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 flipH="1">
            <a:off x="6285737" y="25382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 flipH="1">
            <a:off x="7552060" y="259315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/>
          <p:nvPr/>
        </p:nvCxnSpPr>
        <p:spPr>
          <a:xfrm flipH="1">
            <a:off x="7972000" y="231957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 flipH="1">
            <a:off x="6035500" y="25139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 flipH="1">
            <a:off x="6270161" y="25978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 flipH="1">
            <a:off x="7231997" y="294964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 flipH="1">
            <a:off x="6271888" y="24746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 flipH="1">
            <a:off x="6641138" y="21406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 flipH="1">
            <a:off x="6603878" y="279532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 flipH="1">
            <a:off x="6424288" y="26270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 flipH="1">
            <a:off x="6809114" y="229239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/>
          <p:nvPr/>
        </p:nvCxnSpPr>
        <p:spPr>
          <a:xfrm flipH="1">
            <a:off x="6607450" y="14116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>
            <a:off x="6955110" y="193106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H="1">
            <a:off x="6824690" y="224714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flipH="1">
            <a:off x="6117761" y="24454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/>
          <p:nvPr/>
        </p:nvCxnSpPr>
        <p:spPr>
          <a:xfrm flipH="1">
            <a:off x="6812057" y="262258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/>
        </p:nvCxnSpPr>
        <p:spPr>
          <a:xfrm flipH="1">
            <a:off x="7399973" y="271603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/>
          <p:nvPr/>
        </p:nvCxnSpPr>
        <p:spPr>
          <a:xfrm flipH="1">
            <a:off x="6256312" y="2779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/>
        </p:nvCxnSpPr>
        <p:spPr>
          <a:xfrm flipH="1">
            <a:off x="5472429" y="277454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/>
          <p:nvPr/>
        </p:nvCxnSpPr>
        <p:spPr>
          <a:xfrm flipH="1">
            <a:off x="6054949" y="27571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/>
          <p:nvPr/>
        </p:nvCxnSpPr>
        <p:spPr>
          <a:xfrm flipH="1">
            <a:off x="7663140" y="209794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 flipH="1">
            <a:off x="7806068" y="245672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 flipH="1">
            <a:off x="6703950" y="171808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/>
          <p:cNvCxnSpPr/>
          <p:nvPr/>
        </p:nvCxnSpPr>
        <p:spPr>
          <a:xfrm flipH="1">
            <a:off x="8098129" y="23868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/>
          <p:cNvCxnSpPr/>
          <p:nvPr/>
        </p:nvCxnSpPr>
        <p:spPr>
          <a:xfrm flipH="1">
            <a:off x="7374648" y="2322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/>
          <p:cNvCxnSpPr/>
          <p:nvPr/>
        </p:nvCxnSpPr>
        <p:spPr>
          <a:xfrm flipH="1">
            <a:off x="8412413" y="140035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/>
          <p:nvPr/>
        </p:nvCxnSpPr>
        <p:spPr>
          <a:xfrm flipH="1">
            <a:off x="7607757" y="29026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/>
          <p:nvPr/>
        </p:nvCxnSpPr>
        <p:spPr>
          <a:xfrm flipH="1">
            <a:off x="6438137" y="26906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 flipH="1">
            <a:off x="7636048" y="23380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/>
          <p:nvPr/>
        </p:nvCxnSpPr>
        <p:spPr>
          <a:xfrm flipH="1">
            <a:off x="7007731" y="267224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/>
          <p:nvPr/>
        </p:nvCxnSpPr>
        <p:spPr>
          <a:xfrm flipH="1">
            <a:off x="7969289" y="292738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/>
          <p:nvPr/>
        </p:nvCxnSpPr>
        <p:spPr>
          <a:xfrm flipH="1">
            <a:off x="7315985" y="272829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/>
          <p:nvPr/>
        </p:nvCxnSpPr>
        <p:spPr>
          <a:xfrm flipH="1">
            <a:off x="7969980" y="266410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/>
          <p:nvPr/>
        </p:nvCxnSpPr>
        <p:spPr>
          <a:xfrm flipH="1">
            <a:off x="7097420" y="283715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/>
          <p:nvPr/>
        </p:nvCxnSpPr>
        <p:spPr>
          <a:xfrm flipH="1">
            <a:off x="6934462" y="26047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/>
          <p:nvPr/>
        </p:nvCxnSpPr>
        <p:spPr>
          <a:xfrm flipH="1">
            <a:off x="7399973" y="281286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/>
          <p:nvPr/>
        </p:nvCxnSpPr>
        <p:spPr>
          <a:xfrm flipH="1">
            <a:off x="6576688" y="2779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/>
          <p:nvPr/>
        </p:nvCxnSpPr>
        <p:spPr>
          <a:xfrm flipH="1">
            <a:off x="6961514" y="244479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/>
          <p:nvPr/>
        </p:nvCxnSpPr>
        <p:spPr>
          <a:xfrm flipH="1">
            <a:off x="6117761" y="24454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/>
          <p:cNvCxnSpPr/>
          <p:nvPr/>
        </p:nvCxnSpPr>
        <p:spPr>
          <a:xfrm flipH="1">
            <a:off x="6256312" y="2779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 flipH="1">
            <a:off x="5912525" y="144235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/>
          <p:cNvCxnSpPr/>
          <p:nvPr/>
        </p:nvCxnSpPr>
        <p:spPr>
          <a:xfrm flipH="1">
            <a:off x="6207864" y="152707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/>
          <p:nvPr/>
        </p:nvCxnSpPr>
        <p:spPr>
          <a:xfrm flipH="1">
            <a:off x="6187900" y="26663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/>
          <p:cNvCxnSpPr/>
          <p:nvPr/>
        </p:nvCxnSpPr>
        <p:spPr>
          <a:xfrm flipH="1">
            <a:off x="6408712" y="29318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/>
          <p:cNvCxnSpPr/>
          <p:nvPr/>
        </p:nvCxnSpPr>
        <p:spPr>
          <a:xfrm flipH="1">
            <a:off x="7508408" y="297283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/>
          <p:cNvCxnSpPr/>
          <p:nvPr/>
        </p:nvCxnSpPr>
        <p:spPr>
          <a:xfrm flipH="1">
            <a:off x="6207349" y="29095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/>
          <p:cNvCxnSpPr/>
          <p:nvPr/>
        </p:nvCxnSpPr>
        <p:spPr>
          <a:xfrm flipH="1">
            <a:off x="6674525" y="18867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/>
          <p:cNvCxnSpPr/>
          <p:nvPr/>
        </p:nvCxnSpPr>
        <p:spPr>
          <a:xfrm flipH="1">
            <a:off x="6213163" y="17857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/>
          <p:cNvCxnSpPr/>
          <p:nvPr/>
        </p:nvCxnSpPr>
        <p:spPr>
          <a:xfrm flipH="1">
            <a:off x="7384084" y="224889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/>
          <p:cNvCxnSpPr/>
          <p:nvPr/>
        </p:nvCxnSpPr>
        <p:spPr>
          <a:xfrm flipH="1">
            <a:off x="6825198" y="216235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/>
          <p:cNvCxnSpPr/>
          <p:nvPr/>
        </p:nvCxnSpPr>
        <p:spPr>
          <a:xfrm flipH="1">
            <a:off x="7638092" y="252442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/>
          <p:cNvCxnSpPr/>
          <p:nvPr/>
        </p:nvCxnSpPr>
        <p:spPr>
          <a:xfrm flipH="1">
            <a:off x="8191941" y="164022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/>
          <p:cNvCxnSpPr/>
          <p:nvPr/>
        </p:nvCxnSpPr>
        <p:spPr>
          <a:xfrm flipH="1">
            <a:off x="7336645" y="22896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/>
          <p:cNvCxnSpPr/>
          <p:nvPr/>
        </p:nvCxnSpPr>
        <p:spPr>
          <a:xfrm flipH="1">
            <a:off x="6590537" y="28430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 flipH="1">
            <a:off x="5956104" y="162626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 flipH="1">
            <a:off x="8023965" y="12771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 flipH="1">
            <a:off x="6340300" y="28187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 flipH="1">
            <a:off x="6560093" y="218254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 flipH="1">
            <a:off x="6299586" y="164598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 flipH="1">
            <a:off x="6576688" y="2779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 flipH="1">
            <a:off x="8667682" y="222535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 flipH="1">
            <a:off x="6576688" y="2779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/>
          <p:nvPr/>
        </p:nvCxnSpPr>
        <p:spPr>
          <a:xfrm flipH="1">
            <a:off x="6964882" y="321769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 flipH="1">
            <a:off x="8320590" y="269091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/>
          <p:nvPr/>
        </p:nvCxnSpPr>
        <p:spPr>
          <a:xfrm flipH="1">
            <a:off x="6117761" y="24454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/>
          <p:cNvCxnSpPr/>
          <p:nvPr/>
        </p:nvCxnSpPr>
        <p:spPr>
          <a:xfrm flipH="1">
            <a:off x="6256312" y="2779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/>
          <p:cNvCxnSpPr/>
          <p:nvPr/>
        </p:nvCxnSpPr>
        <p:spPr>
          <a:xfrm flipH="1">
            <a:off x="6270161" y="25978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Connector 340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/>
          <p:cNvCxnSpPr/>
          <p:nvPr/>
        </p:nvCxnSpPr>
        <p:spPr>
          <a:xfrm flipH="1">
            <a:off x="5267193" y="217849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/>
          <p:cNvCxnSpPr/>
          <p:nvPr/>
        </p:nvCxnSpPr>
        <p:spPr>
          <a:xfrm flipH="1">
            <a:off x="6187900" y="26663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/>
          <p:nvPr/>
        </p:nvCxnSpPr>
        <p:spPr>
          <a:xfrm flipH="1">
            <a:off x="6687866" y="246774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/>
          <p:cNvCxnSpPr/>
          <p:nvPr/>
        </p:nvCxnSpPr>
        <p:spPr>
          <a:xfrm flipH="1">
            <a:off x="6813393" y="246774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/>
          <p:cNvCxnSpPr/>
          <p:nvPr/>
        </p:nvCxnSpPr>
        <p:spPr>
          <a:xfrm flipH="1">
            <a:off x="6897064" y="28816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/>
          <p:cNvCxnSpPr/>
          <p:nvPr/>
        </p:nvCxnSpPr>
        <p:spPr>
          <a:xfrm flipH="1">
            <a:off x="6674525" y="18867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/>
          <p:cNvCxnSpPr/>
          <p:nvPr/>
        </p:nvCxnSpPr>
        <p:spPr>
          <a:xfrm flipH="1">
            <a:off x="6590537" y="207850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/>
          <p:cNvCxnSpPr/>
          <p:nvPr/>
        </p:nvCxnSpPr>
        <p:spPr>
          <a:xfrm flipH="1">
            <a:off x="6811349" y="23439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/>
          <p:cNvCxnSpPr/>
          <p:nvPr/>
        </p:nvCxnSpPr>
        <p:spPr>
          <a:xfrm flipH="1">
            <a:off x="6825198" y="216235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/>
          <p:cNvCxnSpPr/>
          <p:nvPr/>
        </p:nvCxnSpPr>
        <p:spPr>
          <a:xfrm flipH="1">
            <a:off x="6609986" y="232171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/>
          <p:cNvCxnSpPr/>
          <p:nvPr/>
        </p:nvCxnSpPr>
        <p:spPr>
          <a:xfrm flipH="1">
            <a:off x="6652642" y="251217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/>
          <p:nvPr/>
        </p:nvCxnSpPr>
        <p:spPr>
          <a:xfrm flipH="1">
            <a:off x="7237324" y="240755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/>
          <p:cNvCxnSpPr/>
          <p:nvPr/>
        </p:nvCxnSpPr>
        <p:spPr>
          <a:xfrm flipH="1">
            <a:off x="6088336" y="291687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/>
          <p:cNvCxnSpPr/>
          <p:nvPr/>
        </p:nvCxnSpPr>
        <p:spPr>
          <a:xfrm flipH="1">
            <a:off x="6084374" y="18650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/>
          <p:cNvCxnSpPr/>
          <p:nvPr/>
        </p:nvCxnSpPr>
        <p:spPr>
          <a:xfrm flipH="1">
            <a:off x="6424288" y="26270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/>
          <p:nvPr/>
        </p:nvCxnSpPr>
        <p:spPr>
          <a:xfrm flipH="1">
            <a:off x="5653234" y="267765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/>
          <p:cNvCxnSpPr/>
          <p:nvPr/>
        </p:nvCxnSpPr>
        <p:spPr>
          <a:xfrm flipH="1">
            <a:off x="6935973" y="274663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/>
          <p:nvPr/>
        </p:nvCxnSpPr>
        <p:spPr>
          <a:xfrm flipH="1">
            <a:off x="5640405" y="255550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Connector 359"/>
          <p:cNvCxnSpPr/>
          <p:nvPr/>
        </p:nvCxnSpPr>
        <p:spPr>
          <a:xfrm flipH="1">
            <a:off x="6072670" y="221443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/>
          <p:cNvCxnSpPr/>
          <p:nvPr/>
        </p:nvCxnSpPr>
        <p:spPr>
          <a:xfrm flipH="1">
            <a:off x="6945938" y="24454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/>
          <p:cNvCxnSpPr/>
          <p:nvPr/>
        </p:nvCxnSpPr>
        <p:spPr>
          <a:xfrm flipH="1">
            <a:off x="6451986" y="212090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62"/>
          <p:cNvCxnSpPr/>
          <p:nvPr/>
        </p:nvCxnSpPr>
        <p:spPr>
          <a:xfrm flipH="1">
            <a:off x="7123086" y="29318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Connector 363"/>
          <p:cNvCxnSpPr/>
          <p:nvPr/>
        </p:nvCxnSpPr>
        <p:spPr>
          <a:xfrm flipH="1">
            <a:off x="7113914" y="259719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63694" y="198257"/>
            <a:ext cx="1877473" cy="369332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Reads – sample 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08" name="TextBox 307"/>
          <p:cNvSpPr txBox="1"/>
          <p:nvPr/>
        </p:nvSpPr>
        <p:spPr>
          <a:xfrm>
            <a:off x="5907848" y="248409"/>
            <a:ext cx="2150184" cy="369332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K-</a:t>
            </a:r>
            <a:r>
              <a:rPr lang="en-US" dirty="0" err="1" smtClean="0">
                <a:solidFill>
                  <a:srgbClr val="FFFFFF"/>
                </a:solidFill>
              </a:rPr>
              <a:t>mers</a:t>
            </a:r>
            <a:r>
              <a:rPr lang="en-US" dirty="0" smtClean="0">
                <a:solidFill>
                  <a:srgbClr val="FFFFFF"/>
                </a:solidFill>
              </a:rPr>
              <a:t> – sample 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61043" y="5463216"/>
            <a:ext cx="6014690" cy="923330"/>
          </a:xfrm>
          <a:prstGeom prst="rect">
            <a:avLst/>
          </a:prstGeom>
          <a:solidFill>
            <a:srgbClr val="953735"/>
          </a:solidFill>
        </p:spPr>
        <p:txBody>
          <a:bodyPr wrap="square">
            <a:spAutoFit/>
          </a:bodyPr>
          <a:lstStyle/>
          <a:p>
            <a:pPr marL="391686" lvl="1" indent="-195843">
              <a:buSzPct val="45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2000" dirty="0">
                <a:solidFill>
                  <a:srgbClr val="FFFFFF"/>
                </a:solidFill>
              </a:rPr>
              <a:t>The abundance of the k-</a:t>
            </a:r>
            <a:r>
              <a:rPr lang="en-US" sz="2000" dirty="0" err="1">
                <a:solidFill>
                  <a:srgbClr val="FFFFFF"/>
                </a:solidFill>
              </a:rPr>
              <a:t>mers</a:t>
            </a:r>
            <a:r>
              <a:rPr lang="en-US" sz="2000" dirty="0">
                <a:solidFill>
                  <a:srgbClr val="FFFFFF"/>
                </a:solidFill>
              </a:rPr>
              <a:t> in a read tends to be similar, which is close to the </a:t>
            </a:r>
            <a:r>
              <a:rPr lang="en-US" sz="2000" dirty="0" smtClean="0">
                <a:solidFill>
                  <a:srgbClr val="FFFFFF"/>
                </a:solidFill>
              </a:rPr>
              <a:t>coverage of the read.</a:t>
            </a:r>
            <a:endParaRPr lang="en-US" sz="2000" dirty="0">
              <a:solidFill>
                <a:srgbClr val="FFFFFF"/>
              </a:solidFill>
            </a:endParaRPr>
          </a:p>
          <a:p>
            <a:pPr marL="391686" lvl="1" indent="-195843">
              <a:buSzPct val="45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09" name="TextBox 308"/>
          <p:cNvSpPr txBox="1"/>
          <p:nvPr/>
        </p:nvSpPr>
        <p:spPr>
          <a:xfrm>
            <a:off x="1373428" y="4500596"/>
            <a:ext cx="6723647" cy="830997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Coverage of a read and how to get it without a reference assembly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37" name="Slide Number Placeholder 2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31</a:t>
            </a:fld>
            <a:endParaRPr lang="en-US"/>
          </a:p>
        </p:txBody>
      </p:sp>
      <p:cxnSp>
        <p:nvCxnSpPr>
          <p:cNvPr id="310" name="Straight Connector 309"/>
          <p:cNvCxnSpPr/>
          <p:nvPr/>
        </p:nvCxnSpPr>
        <p:spPr>
          <a:xfrm flipH="1">
            <a:off x="3481734" y="1491429"/>
            <a:ext cx="5161" cy="1966476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/>
          <p:cNvCxnSpPr/>
          <p:nvPr/>
        </p:nvCxnSpPr>
        <p:spPr>
          <a:xfrm>
            <a:off x="7617026" y="2785447"/>
            <a:ext cx="762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9" name="Straight Connector 368"/>
          <p:cNvCxnSpPr/>
          <p:nvPr/>
        </p:nvCxnSpPr>
        <p:spPr>
          <a:xfrm flipH="1">
            <a:off x="7974044" y="1376527"/>
            <a:ext cx="5161" cy="1966476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2" name="Rectangle 311"/>
          <p:cNvSpPr/>
          <p:nvPr/>
        </p:nvSpPr>
        <p:spPr>
          <a:xfrm>
            <a:off x="810401" y="3577266"/>
            <a:ext cx="7926749" cy="923330"/>
          </a:xfrm>
          <a:prstGeom prst="rect">
            <a:avLst/>
          </a:prstGeom>
          <a:solidFill>
            <a:srgbClr val="953735"/>
          </a:solidFill>
        </p:spPr>
        <p:txBody>
          <a:bodyPr wrap="square">
            <a:spAutoFit/>
          </a:bodyPr>
          <a:lstStyle/>
          <a:p>
            <a:pPr marL="391686" lvl="1" indent="-195843">
              <a:buSzPct val="45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2000" dirty="0" smtClean="0">
                <a:solidFill>
                  <a:srgbClr val="FFFFFF"/>
                </a:solidFill>
              </a:rPr>
              <a:t>Coverage of </a:t>
            </a:r>
            <a:r>
              <a:rPr lang="en-US" sz="2000" dirty="0">
                <a:solidFill>
                  <a:srgbClr val="FFFFFF"/>
                </a:solidFill>
              </a:rPr>
              <a:t>read: </a:t>
            </a:r>
            <a:r>
              <a:rPr lang="en-US" sz="2000" dirty="0" smtClean="0">
                <a:solidFill>
                  <a:srgbClr val="FFFFFF"/>
                </a:solidFill>
              </a:rPr>
              <a:t> </a:t>
            </a:r>
            <a:r>
              <a:rPr lang="en-US" sz="2000" dirty="0">
                <a:solidFill>
                  <a:srgbClr val="FFFFFF"/>
                </a:solidFill>
              </a:rPr>
              <a:t>the sequencing depth of the DNA region that read originates from </a:t>
            </a:r>
          </a:p>
          <a:p>
            <a:pPr marL="391686" lvl="1" indent="-195843">
              <a:buSzPct val="45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698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54547" y="661669"/>
            <a:ext cx="4298363" cy="274317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92099" y="108914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16785" y="126865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97785" y="157094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78785" y="106490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608643" y="898718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035249" y="302958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416329" y="1453889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203729" y="979489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178329" y="137863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07325" y="304550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02971" y="1472974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02971" y="2033258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106388" y="126821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761043" y="1051118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47787" y="168343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365529" y="203779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142043" y="153103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1386" y="2895214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093386" y="126821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27329" y="221276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61817" y="262258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626786" y="181667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127529" y="111374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54329" y="170157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227643" y="278544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118129" y="2795323"/>
            <a:ext cx="76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007074" y="236416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080444" y="2120900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971587" y="240755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065843" y="262258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118129" y="221276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809787" y="1904774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402918" y="236416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499129" y="262258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402918" y="204382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041167" y="251563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02971" y="3197907"/>
            <a:ext cx="4058158" cy="0"/>
          </a:xfrm>
          <a:prstGeom prst="line">
            <a:avLst/>
          </a:prstGeom>
          <a:ln w="76200" cmpd="sng"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4715422" y="690070"/>
            <a:ext cx="4298363" cy="274317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F796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4869875" y="3217699"/>
            <a:ext cx="4058158" cy="0"/>
          </a:xfrm>
          <a:prstGeom prst="line">
            <a:avLst/>
          </a:prstGeom>
          <a:ln w="76200" cmpd="sng">
            <a:solidFill>
              <a:srgbClr val="F7964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5052688" y="12554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5205088" y="14078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5121100" y="1599583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5341912" y="18650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5355761" y="16834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5140549" y="184279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5183205" y="203325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5271773" y="22127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5121100" y="23641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5140549" y="2622585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5308525" y="251563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5205088" y="14078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5357488" y="15602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5273500" y="1751983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5494312" y="20174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5508161" y="18358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5292949" y="199519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5335605" y="218565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5424173" y="23651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5273500" y="25165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>
            <a:off x="5292949" y="2774985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5460925" y="266803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5357488" y="15602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5509888" y="17126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5425900" y="1904383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>
            <a:off x="5646712" y="21698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5660561" y="19882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>
            <a:off x="5445349" y="214759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5488005" y="233805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>
            <a:off x="5576573" y="25175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>
            <a:off x="5425900" y="26689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>
            <a:off x="5445349" y="2927385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5613325" y="282043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5760125" y="9723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5912525" y="11247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>
            <a:off x="5828537" y="1316503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6775426" y="1175384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H="1">
            <a:off x="6063198" y="140035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>
            <a:off x="7252657" y="17126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5890642" y="175017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7064021" y="165896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6172324" y="117272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5847986" y="2339505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6916932" y="178743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>
            <a:off x="5509888" y="17126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>
            <a:off x="5662288" y="18650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>
            <a:off x="5578300" y="2056783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H="1">
            <a:off x="5799112" y="23222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>
            <a:off x="6299586" y="2101123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>
            <a:off x="6380019" y="1453889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5640405" y="249045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>
            <a:off x="5728973" y="26699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5578300" y="28213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H="1">
            <a:off x="5940223" y="2963679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>
            <a:off x="5765725" y="297283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H="1">
            <a:off x="5662288" y="18650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H="1">
            <a:off x="6168362" y="175017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>
            <a:off x="6402633" y="1527074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H="1">
            <a:off x="5951512" y="24746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H="1">
            <a:off x="5965361" y="22930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H="1">
            <a:off x="5750149" y="245239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>
            <a:off x="5792805" y="264285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881373" y="28223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5730700" y="29737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H="1">
            <a:off x="6351914" y="288165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>
            <a:off x="5918125" y="312523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H="1">
            <a:off x="6424300" y="1860594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5967088" y="21698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flipH="1">
            <a:off x="6164489" y="2895214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H="1">
            <a:off x="6775923" y="280012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H="1">
            <a:off x="6351914" y="183519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flipH="1">
            <a:off x="5902549" y="260479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H="1">
            <a:off x="5945205" y="279525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H="1">
            <a:off x="6896045" y="192201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672290" y="25280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H="1">
            <a:off x="6351914" y="223255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H="1">
            <a:off x="7885992" y="285319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H="1">
            <a:off x="8266105" y="2164325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H="1">
            <a:off x="6544841" y="14295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H="1">
            <a:off x="6070525" y="155879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>
            <a:off x="5660561" y="19882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H="1">
            <a:off x="5996513" y="15310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H="1">
            <a:off x="5662288" y="18650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 flipH="1">
            <a:off x="6864604" y="252442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H="1">
            <a:off x="7005199" y="197069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flipH="1">
            <a:off x="6878640" y="242919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H="1">
            <a:off x="7663140" y="2378815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H="1">
            <a:off x="6064925" y="12771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flipH="1">
            <a:off x="6467562" y="11247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H="1">
            <a:off x="5808381" y="180422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 flipH="1">
            <a:off x="6215598" y="155275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flipH="1">
            <a:off x="6728069" y="133437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 flipH="1">
            <a:off x="7365062" y="15310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>
            <a:off x="7116568" y="2120900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H="1">
            <a:off x="5980937" y="22334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 flipH="1">
            <a:off x="7579152" y="22344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 flipH="1">
            <a:off x="6458203" y="162236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 flipH="1">
            <a:off x="7449050" y="237230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flipH="1">
            <a:off x="5965361" y="22930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H="1">
            <a:off x="7046616" y="20174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>
            <a:off x="6641138" y="1904774"/>
            <a:ext cx="228354" cy="29869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 flipH="1">
            <a:off x="7039098" y="1645989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 flipH="1">
            <a:off x="7252657" y="2320583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>
            <a:off x="7399973" y="301364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>
            <a:off x="6504314" y="198759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H="1">
            <a:off x="6129175" y="189812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H="1">
            <a:off x="6460853" y="155263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H="1">
            <a:off x="6270161" y="260479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H="1">
            <a:off x="7804024" y="226649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H="1">
            <a:off x="6980033" y="153144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>
            <a:off x="6710664" y="233959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flipH="1">
            <a:off x="7197086" y="249045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H="1">
            <a:off x="8182117" y="240479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H="1">
            <a:off x="8182117" y="256018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H="1">
            <a:off x="7890056" y="272140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 flipH="1">
            <a:off x="6217325" y="14295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H="1">
            <a:off x="6588302" y="15819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H="1">
            <a:off x="6354149" y="18867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H="1">
            <a:off x="6882642" y="1527074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H="1">
            <a:off x="7032580" y="157094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H="1">
            <a:off x="5945205" y="1645989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H="1">
            <a:off x="5655981" y="2172265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H="1">
            <a:off x="5351181" y="13786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H="1">
            <a:off x="7636048" y="16834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 flipH="1">
            <a:off x="6438137" y="171507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H="1">
            <a:off x="8266105" y="2578343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 flipH="1">
            <a:off x="7439781" y="271603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flipH="1">
            <a:off x="6656714" y="246774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 flipH="1">
            <a:off x="6290227" y="2622585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 flipH="1">
            <a:off x="7691745" y="2245759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 flipH="1">
            <a:off x="6535974" y="286630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 flipH="1">
            <a:off x="6271888" y="24746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 flipH="1">
            <a:off x="6656714" y="213999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 flipH="1">
            <a:off x="5592149" y="15310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 flipH="1">
            <a:off x="5814688" y="20174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flipH="1">
            <a:off x="7365062" y="195638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/>
          <p:nvPr/>
        </p:nvCxnSpPr>
        <p:spPr>
          <a:xfrm flipH="1">
            <a:off x="6607450" y="237185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 flipH="1">
            <a:off x="5814688" y="20174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 flipH="1">
            <a:off x="6453311" y="165896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 flipH="1">
            <a:off x="7214592" y="253287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 flipH="1">
            <a:off x="6714666" y="3023999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 flipH="1">
            <a:off x="5876793" y="2061659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 flipH="1">
            <a:off x="5902549" y="260479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 flipH="1">
            <a:off x="7567949" y="214590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 flipH="1">
            <a:off x="7722080" y="218254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 flipH="1">
            <a:off x="6921211" y="291184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 flipH="1">
            <a:off x="5954275" y="2056783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 flipH="1">
            <a:off x="8098129" y="280012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H="1">
            <a:off x="7806068" y="2178490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 flipH="1">
            <a:off x="6436410" y="23868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 flipH="1">
            <a:off x="6285737" y="25382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 flipH="1">
            <a:off x="7552060" y="259315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/>
          <p:nvPr/>
        </p:nvCxnSpPr>
        <p:spPr>
          <a:xfrm flipH="1">
            <a:off x="7972000" y="2319575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 flipH="1">
            <a:off x="6035500" y="2513983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 flipH="1">
            <a:off x="6270161" y="25978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 flipH="1">
            <a:off x="7231997" y="2949640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 flipH="1">
            <a:off x="6271888" y="24746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 flipH="1">
            <a:off x="6641138" y="21406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 flipH="1">
            <a:off x="6603878" y="2795323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 flipH="1">
            <a:off x="6424288" y="26270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 flipH="1">
            <a:off x="6809114" y="229239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/>
          <p:nvPr/>
        </p:nvCxnSpPr>
        <p:spPr>
          <a:xfrm flipH="1">
            <a:off x="6607450" y="14116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>
            <a:off x="6955110" y="193106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H="1">
            <a:off x="6824690" y="2247149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flipH="1">
            <a:off x="6117761" y="24454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/>
          <p:nvPr/>
        </p:nvCxnSpPr>
        <p:spPr>
          <a:xfrm flipH="1">
            <a:off x="6812057" y="2622585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/>
        </p:nvCxnSpPr>
        <p:spPr>
          <a:xfrm flipH="1">
            <a:off x="7399973" y="271603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/>
          <p:nvPr/>
        </p:nvCxnSpPr>
        <p:spPr>
          <a:xfrm flipH="1">
            <a:off x="6256312" y="27794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/>
        </p:nvCxnSpPr>
        <p:spPr>
          <a:xfrm flipH="1">
            <a:off x="5472429" y="2774545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/>
          <p:nvPr/>
        </p:nvCxnSpPr>
        <p:spPr>
          <a:xfrm flipH="1">
            <a:off x="6054949" y="275719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/>
          <p:nvPr/>
        </p:nvCxnSpPr>
        <p:spPr>
          <a:xfrm flipH="1">
            <a:off x="7663140" y="2097949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 flipH="1">
            <a:off x="7806068" y="245672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 flipH="1">
            <a:off x="6703950" y="171808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/>
          <p:cNvCxnSpPr/>
          <p:nvPr/>
        </p:nvCxnSpPr>
        <p:spPr>
          <a:xfrm flipH="1">
            <a:off x="8098129" y="23868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/>
          <p:cNvCxnSpPr/>
          <p:nvPr/>
        </p:nvCxnSpPr>
        <p:spPr>
          <a:xfrm flipH="1">
            <a:off x="7374648" y="23222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/>
          <p:cNvCxnSpPr/>
          <p:nvPr/>
        </p:nvCxnSpPr>
        <p:spPr>
          <a:xfrm flipH="1">
            <a:off x="8412413" y="140035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/>
          <p:nvPr/>
        </p:nvCxnSpPr>
        <p:spPr>
          <a:xfrm flipH="1">
            <a:off x="7607757" y="29026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/>
          <p:nvPr/>
        </p:nvCxnSpPr>
        <p:spPr>
          <a:xfrm flipH="1">
            <a:off x="6438137" y="26906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 flipH="1">
            <a:off x="7636048" y="233805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/>
          <p:nvPr/>
        </p:nvCxnSpPr>
        <p:spPr>
          <a:xfrm flipH="1">
            <a:off x="7007731" y="2672249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/>
          <p:nvPr/>
        </p:nvCxnSpPr>
        <p:spPr>
          <a:xfrm flipH="1">
            <a:off x="7969289" y="2927385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/>
          <p:nvPr/>
        </p:nvCxnSpPr>
        <p:spPr>
          <a:xfrm flipH="1">
            <a:off x="7315985" y="2728295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/>
          <p:nvPr/>
        </p:nvCxnSpPr>
        <p:spPr>
          <a:xfrm flipH="1">
            <a:off x="7969980" y="266410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/>
          <p:nvPr/>
        </p:nvCxnSpPr>
        <p:spPr>
          <a:xfrm flipH="1">
            <a:off x="7097420" y="2837154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/>
          <p:nvPr/>
        </p:nvCxnSpPr>
        <p:spPr>
          <a:xfrm flipH="1">
            <a:off x="6934462" y="260479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/>
          <p:nvPr/>
        </p:nvCxnSpPr>
        <p:spPr>
          <a:xfrm flipH="1">
            <a:off x="7399973" y="2812864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/>
          <p:nvPr/>
        </p:nvCxnSpPr>
        <p:spPr>
          <a:xfrm flipH="1">
            <a:off x="6576688" y="27794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/>
          <p:nvPr/>
        </p:nvCxnSpPr>
        <p:spPr>
          <a:xfrm flipH="1">
            <a:off x="6961514" y="244479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/>
          <p:nvPr/>
        </p:nvCxnSpPr>
        <p:spPr>
          <a:xfrm flipH="1">
            <a:off x="6117761" y="24454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/>
          <p:cNvCxnSpPr/>
          <p:nvPr/>
        </p:nvCxnSpPr>
        <p:spPr>
          <a:xfrm flipH="1">
            <a:off x="6256312" y="27794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 flipH="1">
            <a:off x="5912525" y="1442359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/>
          <p:cNvCxnSpPr/>
          <p:nvPr/>
        </p:nvCxnSpPr>
        <p:spPr>
          <a:xfrm flipH="1">
            <a:off x="6207864" y="1527074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/>
          <p:nvPr/>
        </p:nvCxnSpPr>
        <p:spPr>
          <a:xfrm flipH="1">
            <a:off x="6187900" y="2666383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/>
          <p:cNvCxnSpPr/>
          <p:nvPr/>
        </p:nvCxnSpPr>
        <p:spPr>
          <a:xfrm flipH="1">
            <a:off x="6408712" y="29318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/>
          <p:cNvCxnSpPr/>
          <p:nvPr/>
        </p:nvCxnSpPr>
        <p:spPr>
          <a:xfrm flipH="1">
            <a:off x="7508408" y="297283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/>
          <p:cNvCxnSpPr/>
          <p:nvPr/>
        </p:nvCxnSpPr>
        <p:spPr>
          <a:xfrm flipH="1">
            <a:off x="6207349" y="290959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/>
          <p:cNvCxnSpPr/>
          <p:nvPr/>
        </p:nvCxnSpPr>
        <p:spPr>
          <a:xfrm flipH="1">
            <a:off x="6674525" y="18867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/>
          <p:cNvCxnSpPr/>
          <p:nvPr/>
        </p:nvCxnSpPr>
        <p:spPr>
          <a:xfrm flipH="1">
            <a:off x="6213163" y="1785783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/>
          <p:cNvCxnSpPr/>
          <p:nvPr/>
        </p:nvCxnSpPr>
        <p:spPr>
          <a:xfrm flipH="1">
            <a:off x="7384084" y="2248890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/>
          <p:cNvCxnSpPr/>
          <p:nvPr/>
        </p:nvCxnSpPr>
        <p:spPr>
          <a:xfrm flipH="1">
            <a:off x="6825198" y="216235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/>
          <p:cNvCxnSpPr/>
          <p:nvPr/>
        </p:nvCxnSpPr>
        <p:spPr>
          <a:xfrm flipH="1">
            <a:off x="7638092" y="252442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/>
          <p:cNvCxnSpPr/>
          <p:nvPr/>
        </p:nvCxnSpPr>
        <p:spPr>
          <a:xfrm flipH="1">
            <a:off x="8191941" y="164022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/>
          <p:cNvCxnSpPr/>
          <p:nvPr/>
        </p:nvCxnSpPr>
        <p:spPr>
          <a:xfrm flipH="1">
            <a:off x="7336645" y="228969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/>
          <p:cNvCxnSpPr/>
          <p:nvPr/>
        </p:nvCxnSpPr>
        <p:spPr>
          <a:xfrm flipH="1">
            <a:off x="6590537" y="28430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 flipH="1">
            <a:off x="5956104" y="162626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 flipH="1">
            <a:off x="8023965" y="12771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 flipH="1">
            <a:off x="6340300" y="2818783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 flipH="1">
            <a:off x="6560093" y="218254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 flipH="1">
            <a:off x="6299586" y="1645989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 flipH="1">
            <a:off x="6576688" y="27794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 flipH="1">
            <a:off x="8667682" y="222535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 flipH="1">
            <a:off x="6576688" y="27794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/>
          <p:nvPr/>
        </p:nvCxnSpPr>
        <p:spPr>
          <a:xfrm flipH="1">
            <a:off x="6964882" y="3217699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 flipH="1">
            <a:off x="8320590" y="2690919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/>
          <p:nvPr/>
        </p:nvCxnSpPr>
        <p:spPr>
          <a:xfrm flipH="1">
            <a:off x="6117761" y="24454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/>
          <p:cNvCxnSpPr/>
          <p:nvPr/>
        </p:nvCxnSpPr>
        <p:spPr>
          <a:xfrm flipH="1">
            <a:off x="6256312" y="27794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/>
          <p:cNvCxnSpPr/>
          <p:nvPr/>
        </p:nvCxnSpPr>
        <p:spPr>
          <a:xfrm flipH="1">
            <a:off x="6270161" y="25978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Connector 340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/>
          <p:cNvCxnSpPr/>
          <p:nvPr/>
        </p:nvCxnSpPr>
        <p:spPr>
          <a:xfrm flipH="1">
            <a:off x="5267193" y="2178490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/>
          <p:cNvCxnSpPr/>
          <p:nvPr/>
        </p:nvCxnSpPr>
        <p:spPr>
          <a:xfrm flipH="1">
            <a:off x="6187900" y="2666383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/>
          <p:nvPr/>
        </p:nvCxnSpPr>
        <p:spPr>
          <a:xfrm flipH="1">
            <a:off x="6687866" y="246774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/>
          <p:cNvCxnSpPr/>
          <p:nvPr/>
        </p:nvCxnSpPr>
        <p:spPr>
          <a:xfrm flipH="1">
            <a:off x="6813393" y="246774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/>
          <p:cNvCxnSpPr/>
          <p:nvPr/>
        </p:nvCxnSpPr>
        <p:spPr>
          <a:xfrm flipH="1">
            <a:off x="6897064" y="288165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/>
          <p:cNvCxnSpPr/>
          <p:nvPr/>
        </p:nvCxnSpPr>
        <p:spPr>
          <a:xfrm flipH="1">
            <a:off x="6674525" y="18867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/>
          <p:cNvCxnSpPr/>
          <p:nvPr/>
        </p:nvCxnSpPr>
        <p:spPr>
          <a:xfrm flipH="1">
            <a:off x="6590537" y="2078503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/>
          <p:cNvCxnSpPr/>
          <p:nvPr/>
        </p:nvCxnSpPr>
        <p:spPr>
          <a:xfrm flipH="1">
            <a:off x="6811349" y="23439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/>
          <p:cNvCxnSpPr/>
          <p:nvPr/>
        </p:nvCxnSpPr>
        <p:spPr>
          <a:xfrm flipH="1">
            <a:off x="6825198" y="216235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/>
          <p:cNvCxnSpPr/>
          <p:nvPr/>
        </p:nvCxnSpPr>
        <p:spPr>
          <a:xfrm flipH="1">
            <a:off x="6609986" y="232171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/>
          <p:cNvCxnSpPr/>
          <p:nvPr/>
        </p:nvCxnSpPr>
        <p:spPr>
          <a:xfrm flipH="1">
            <a:off x="6652642" y="251217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/>
          <p:nvPr/>
        </p:nvCxnSpPr>
        <p:spPr>
          <a:xfrm flipH="1">
            <a:off x="7237324" y="240755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/>
          <p:cNvCxnSpPr/>
          <p:nvPr/>
        </p:nvCxnSpPr>
        <p:spPr>
          <a:xfrm flipH="1">
            <a:off x="6088336" y="2916870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/>
          <p:cNvCxnSpPr/>
          <p:nvPr/>
        </p:nvCxnSpPr>
        <p:spPr>
          <a:xfrm flipH="1">
            <a:off x="6084374" y="18650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/>
          <p:cNvCxnSpPr/>
          <p:nvPr/>
        </p:nvCxnSpPr>
        <p:spPr>
          <a:xfrm flipH="1">
            <a:off x="6424288" y="26270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/>
          <p:nvPr/>
        </p:nvCxnSpPr>
        <p:spPr>
          <a:xfrm flipH="1">
            <a:off x="5653234" y="2677655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/>
          <p:cNvCxnSpPr/>
          <p:nvPr/>
        </p:nvCxnSpPr>
        <p:spPr>
          <a:xfrm flipH="1">
            <a:off x="6935973" y="274663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/>
          <p:nvPr/>
        </p:nvCxnSpPr>
        <p:spPr>
          <a:xfrm flipH="1">
            <a:off x="5640405" y="2555505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Connector 359"/>
          <p:cNvCxnSpPr/>
          <p:nvPr/>
        </p:nvCxnSpPr>
        <p:spPr>
          <a:xfrm flipH="1">
            <a:off x="6072670" y="2214434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/>
          <p:cNvCxnSpPr/>
          <p:nvPr/>
        </p:nvCxnSpPr>
        <p:spPr>
          <a:xfrm flipH="1">
            <a:off x="6945938" y="24454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/>
          <p:cNvCxnSpPr/>
          <p:nvPr/>
        </p:nvCxnSpPr>
        <p:spPr>
          <a:xfrm flipH="1">
            <a:off x="6451986" y="2120900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62"/>
          <p:cNvCxnSpPr/>
          <p:nvPr/>
        </p:nvCxnSpPr>
        <p:spPr>
          <a:xfrm flipH="1">
            <a:off x="7123086" y="29318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Connector 363"/>
          <p:cNvCxnSpPr/>
          <p:nvPr/>
        </p:nvCxnSpPr>
        <p:spPr>
          <a:xfrm flipH="1">
            <a:off x="7113914" y="259719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5" name="TextBox 364"/>
          <p:cNvSpPr txBox="1"/>
          <p:nvPr/>
        </p:nvSpPr>
        <p:spPr>
          <a:xfrm>
            <a:off x="493908" y="3687084"/>
            <a:ext cx="8251226" cy="1200329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&gt;24288227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TTTGCCTGTTGAAAACCTGTAAACGGGATGTTTCCGGGGTTTTCCGCCCCGGTAGGGTTGAGACGTGCCCCGCGGTCGCGAACAGCTCGCCGCTTACCGGCGTAAGAGCGATCCGCAACACACCCCGGAGCCTCTACCCCCCCCTCACGC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66" name="Rounded Rectangle 365"/>
          <p:cNvSpPr/>
          <p:nvPr/>
        </p:nvSpPr>
        <p:spPr>
          <a:xfrm>
            <a:off x="1712144" y="5786861"/>
            <a:ext cx="1640201" cy="283215"/>
          </a:xfrm>
          <a:prstGeom prst="roundRect">
            <a:avLst/>
          </a:prstGeom>
          <a:solidFill>
            <a:schemeClr val="tx2"/>
          </a:solidFill>
          <a:ln w="19050" cmpd="sng"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GAAAACCTG</a:t>
            </a:r>
            <a:r>
              <a:rPr lang="en-US" dirty="0" smtClean="0">
                <a:solidFill>
                  <a:srgbClr val="FFFFFF"/>
                </a:solidFill>
              </a:rPr>
              <a:t>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67" name="Rounded Rectangle 366"/>
          <p:cNvSpPr/>
          <p:nvPr/>
        </p:nvSpPr>
        <p:spPr>
          <a:xfrm>
            <a:off x="1840785" y="6099484"/>
            <a:ext cx="1725650" cy="312621"/>
          </a:xfrm>
          <a:prstGeom prst="roundRect">
            <a:avLst/>
          </a:prstGeom>
          <a:solidFill>
            <a:schemeClr val="tx2"/>
          </a:solidFill>
          <a:ln w="19050" cmpd="sng"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AAAACC</a:t>
            </a:r>
            <a:r>
              <a:rPr lang="en-US" dirty="0" smtClean="0">
                <a:solidFill>
                  <a:srgbClr val="FFFFFF"/>
                </a:solidFill>
              </a:rPr>
              <a:t>T</a:t>
            </a:r>
            <a:r>
              <a:rPr lang="en-US" dirty="0" smtClean="0">
                <a:solidFill>
                  <a:schemeClr val="bg1"/>
                </a:solidFill>
              </a:rPr>
              <a:t>G</a:t>
            </a:r>
            <a:r>
              <a:rPr lang="en-US" dirty="0" smtClean="0">
                <a:solidFill>
                  <a:srgbClr val="FFFFFF"/>
                </a:solidFill>
              </a:rPr>
              <a:t>T</a:t>
            </a:r>
            <a:r>
              <a:rPr lang="en-US" dirty="0" smtClean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8" name="Rounded Rectangle 367"/>
          <p:cNvSpPr/>
          <p:nvPr/>
        </p:nvSpPr>
        <p:spPr>
          <a:xfrm>
            <a:off x="1932831" y="6443465"/>
            <a:ext cx="1819226" cy="329279"/>
          </a:xfrm>
          <a:prstGeom prst="roundRect">
            <a:avLst/>
          </a:prstGeom>
          <a:solidFill>
            <a:schemeClr val="tx2"/>
          </a:solidFill>
          <a:ln w="19050" cmpd="sng"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AAACCT</a:t>
            </a:r>
            <a:r>
              <a:rPr lang="en-US" dirty="0" smtClean="0">
                <a:solidFill>
                  <a:srgbClr val="FFFFFF"/>
                </a:solidFill>
              </a:rPr>
              <a:t>GTAA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08" name="Rounded Rectangle 307"/>
          <p:cNvSpPr/>
          <p:nvPr/>
        </p:nvSpPr>
        <p:spPr>
          <a:xfrm>
            <a:off x="425642" y="4926464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TTTGCCTGTT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9" name="Rounded Rectangle 308"/>
          <p:cNvSpPr/>
          <p:nvPr/>
        </p:nvSpPr>
        <p:spPr>
          <a:xfrm>
            <a:off x="596228" y="5231224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TTGCCTGTTG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0" name="Rounded Rectangle 309"/>
          <p:cNvSpPr/>
          <p:nvPr/>
        </p:nvSpPr>
        <p:spPr>
          <a:xfrm>
            <a:off x="4277924" y="5100409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TTTCCGGGGT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1" name="Rounded Rectangle 310"/>
          <p:cNvSpPr/>
          <p:nvPr/>
        </p:nvSpPr>
        <p:spPr>
          <a:xfrm>
            <a:off x="4430324" y="5411598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TTCCGGGGTT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2" name="Rounded Rectangle 311"/>
          <p:cNvSpPr/>
          <p:nvPr/>
        </p:nvSpPr>
        <p:spPr>
          <a:xfrm>
            <a:off x="4582724" y="5563998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TTCCGGGGTT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3" name="Rounded Rectangle 322"/>
          <p:cNvSpPr/>
          <p:nvPr/>
        </p:nvSpPr>
        <p:spPr>
          <a:xfrm>
            <a:off x="4735124" y="5716398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ATCCGCGGTT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4" name="Rounded Rectangle 323"/>
          <p:cNvSpPr/>
          <p:nvPr/>
        </p:nvSpPr>
        <p:spPr>
          <a:xfrm>
            <a:off x="4887524" y="5868798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TTCCGGGGTT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5" name="Rounded Rectangle 324"/>
          <p:cNvSpPr/>
          <p:nvPr/>
        </p:nvSpPr>
        <p:spPr>
          <a:xfrm>
            <a:off x="5039924" y="6021198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TTCCGGGGTT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6" name="Rounded Rectangle 325"/>
          <p:cNvSpPr/>
          <p:nvPr/>
        </p:nvSpPr>
        <p:spPr>
          <a:xfrm>
            <a:off x="5192324" y="6173598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TTCCGGCCGTT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7" name="Rounded Rectangle 326"/>
          <p:cNvSpPr/>
          <p:nvPr/>
        </p:nvSpPr>
        <p:spPr>
          <a:xfrm>
            <a:off x="5344724" y="6325998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GGTTTTTCCG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1956" y="4915743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28" name="TextBox 327"/>
          <p:cNvSpPr txBox="1"/>
          <p:nvPr/>
        </p:nvSpPr>
        <p:spPr>
          <a:xfrm>
            <a:off x="2474356" y="5068143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29" name="TextBox 328"/>
          <p:cNvSpPr txBox="1"/>
          <p:nvPr/>
        </p:nvSpPr>
        <p:spPr>
          <a:xfrm>
            <a:off x="6593056" y="4979479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30" name="TextBox 329"/>
          <p:cNvSpPr txBox="1"/>
          <p:nvPr/>
        </p:nvSpPr>
        <p:spPr>
          <a:xfrm>
            <a:off x="6745456" y="5131879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31" name="TextBox 330"/>
          <p:cNvSpPr txBox="1"/>
          <p:nvPr/>
        </p:nvSpPr>
        <p:spPr>
          <a:xfrm>
            <a:off x="6897856" y="5284279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32" name="TextBox 331"/>
          <p:cNvSpPr txBox="1"/>
          <p:nvPr/>
        </p:nvSpPr>
        <p:spPr>
          <a:xfrm>
            <a:off x="7050256" y="5436679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33" name="TextBox 332"/>
          <p:cNvSpPr txBox="1"/>
          <p:nvPr/>
        </p:nvSpPr>
        <p:spPr>
          <a:xfrm>
            <a:off x="7202656" y="5589079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34" name="TextBox 333"/>
          <p:cNvSpPr txBox="1"/>
          <p:nvPr/>
        </p:nvSpPr>
        <p:spPr>
          <a:xfrm>
            <a:off x="7355056" y="5741479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35" name="TextBox 334"/>
          <p:cNvSpPr txBox="1"/>
          <p:nvPr/>
        </p:nvSpPr>
        <p:spPr>
          <a:xfrm>
            <a:off x="7507456" y="5893879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36" name="TextBox 335"/>
          <p:cNvSpPr txBox="1"/>
          <p:nvPr/>
        </p:nvSpPr>
        <p:spPr>
          <a:xfrm>
            <a:off x="7659856" y="6046279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69" name="TextBox 368"/>
          <p:cNvSpPr txBox="1"/>
          <p:nvPr/>
        </p:nvSpPr>
        <p:spPr>
          <a:xfrm>
            <a:off x="7812256" y="6198679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70" name="TextBox 369"/>
          <p:cNvSpPr txBox="1"/>
          <p:nvPr/>
        </p:nvSpPr>
        <p:spPr>
          <a:xfrm>
            <a:off x="3653660" y="5662547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4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1" name="TextBox 370"/>
          <p:cNvSpPr txBox="1"/>
          <p:nvPr/>
        </p:nvSpPr>
        <p:spPr>
          <a:xfrm>
            <a:off x="3863623" y="5999613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5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2" name="TextBox 371"/>
          <p:cNvSpPr txBox="1"/>
          <p:nvPr/>
        </p:nvSpPr>
        <p:spPr>
          <a:xfrm>
            <a:off x="4145058" y="6343674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4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315" name="Straight Connector 314"/>
          <p:cNvCxnSpPr/>
          <p:nvPr/>
        </p:nvCxnSpPr>
        <p:spPr>
          <a:xfrm>
            <a:off x="7691745" y="2774985"/>
            <a:ext cx="76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6" name="TextBox 315"/>
          <p:cNvSpPr txBox="1"/>
          <p:nvPr/>
        </p:nvSpPr>
        <p:spPr>
          <a:xfrm>
            <a:off x="1163694" y="198257"/>
            <a:ext cx="1877473" cy="369332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Reads – sample 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17" name="TextBox 316"/>
          <p:cNvSpPr txBox="1"/>
          <p:nvPr/>
        </p:nvSpPr>
        <p:spPr>
          <a:xfrm>
            <a:off x="5907848" y="248409"/>
            <a:ext cx="2150184" cy="369332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K-</a:t>
            </a:r>
            <a:r>
              <a:rPr lang="en-US" dirty="0" err="1" smtClean="0">
                <a:solidFill>
                  <a:srgbClr val="FFFFFF"/>
                </a:solidFill>
              </a:rPr>
              <a:t>mers</a:t>
            </a:r>
            <a:r>
              <a:rPr lang="en-US" dirty="0" smtClean="0">
                <a:solidFill>
                  <a:srgbClr val="FFFFFF"/>
                </a:solidFill>
              </a:rPr>
              <a:t> – sample 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32</a:t>
            </a:fld>
            <a:endParaRPr lang="en-US"/>
          </a:p>
        </p:txBody>
      </p:sp>
      <p:sp>
        <p:nvSpPr>
          <p:cNvPr id="319" name="Rounded Rectangle 318"/>
          <p:cNvSpPr/>
          <p:nvPr/>
        </p:nvSpPr>
        <p:spPr>
          <a:xfrm>
            <a:off x="568030" y="4024630"/>
            <a:ext cx="1225827" cy="260128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9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9000"/>
                </a:schemeClr>
              </a:gs>
            </a:gsLst>
            <a:lin ang="16200000" scaled="0"/>
            <a:tileRect/>
          </a:gradFill>
          <a:ln w="19050" cmpd="sng">
            <a:solidFill>
              <a:srgbClr val="FFFFFF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504D"/>
              </a:solidFill>
            </a:endParaRPr>
          </a:p>
        </p:txBody>
      </p:sp>
      <p:sp>
        <p:nvSpPr>
          <p:cNvPr id="320" name="Rounded Rectangle 319"/>
          <p:cNvSpPr/>
          <p:nvPr/>
        </p:nvSpPr>
        <p:spPr>
          <a:xfrm>
            <a:off x="707004" y="4024630"/>
            <a:ext cx="1225827" cy="260128"/>
          </a:xfrm>
          <a:prstGeom prst="roundRect">
            <a:avLst/>
          </a:prstGeom>
          <a:solidFill>
            <a:srgbClr val="1F497D">
              <a:alpha val="9000"/>
            </a:srgbClr>
          </a:solidFill>
          <a:ln w="19050" cmpd="sng">
            <a:solidFill>
              <a:srgbClr val="FFFFFF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504D"/>
              </a:solidFill>
            </a:endParaRPr>
          </a:p>
        </p:txBody>
      </p:sp>
      <p:sp>
        <p:nvSpPr>
          <p:cNvPr id="321" name="Rounded Rectangle 320"/>
          <p:cNvSpPr/>
          <p:nvPr/>
        </p:nvSpPr>
        <p:spPr>
          <a:xfrm>
            <a:off x="629559" y="4932806"/>
            <a:ext cx="1225827" cy="260128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9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9000"/>
                </a:schemeClr>
              </a:gs>
            </a:gsLst>
            <a:lin ang="16200000" scaled="0"/>
            <a:tileRect/>
          </a:gradFill>
          <a:ln w="19050" cmpd="sng">
            <a:solidFill>
              <a:srgbClr val="FFFFFF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504D"/>
              </a:solidFill>
            </a:endParaRPr>
          </a:p>
        </p:txBody>
      </p:sp>
      <p:sp>
        <p:nvSpPr>
          <p:cNvPr id="322" name="Rounded Rectangle 321"/>
          <p:cNvSpPr/>
          <p:nvPr/>
        </p:nvSpPr>
        <p:spPr>
          <a:xfrm>
            <a:off x="804796" y="5254311"/>
            <a:ext cx="1225827" cy="260128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9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9000"/>
                </a:schemeClr>
              </a:gs>
            </a:gsLst>
            <a:lin ang="16200000" scaled="0"/>
            <a:tileRect/>
          </a:gradFill>
          <a:ln w="19050" cmpd="sng">
            <a:solidFill>
              <a:srgbClr val="FFFFFF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504D"/>
              </a:solidFill>
            </a:endParaRPr>
          </a:p>
        </p:txBody>
      </p:sp>
      <p:sp>
        <p:nvSpPr>
          <p:cNvPr id="374" name="Rounded Rectangle 373"/>
          <p:cNvSpPr/>
          <p:nvPr/>
        </p:nvSpPr>
        <p:spPr>
          <a:xfrm>
            <a:off x="4503146" y="5123496"/>
            <a:ext cx="1225827" cy="260128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9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9000"/>
                </a:schemeClr>
              </a:gs>
            </a:gsLst>
            <a:lin ang="16200000" scaled="0"/>
            <a:tileRect/>
          </a:gradFill>
          <a:ln w="19050" cmpd="sng">
            <a:solidFill>
              <a:srgbClr val="FFFFFF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504D"/>
              </a:solidFill>
            </a:endParaRPr>
          </a:p>
        </p:txBody>
      </p:sp>
      <p:sp>
        <p:nvSpPr>
          <p:cNvPr id="375" name="Rounded Rectangle 374"/>
          <p:cNvSpPr/>
          <p:nvPr/>
        </p:nvSpPr>
        <p:spPr>
          <a:xfrm>
            <a:off x="4430324" y="4024630"/>
            <a:ext cx="1225827" cy="260128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9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9000"/>
                </a:schemeClr>
              </a:gs>
            </a:gsLst>
            <a:lin ang="16200000" scaled="0"/>
            <a:tileRect/>
          </a:gradFill>
          <a:ln w="19050" cmpd="sng">
            <a:solidFill>
              <a:srgbClr val="FFFFFF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504D"/>
              </a:solidFill>
            </a:endParaRPr>
          </a:p>
        </p:txBody>
      </p:sp>
      <p:cxnSp>
        <p:nvCxnSpPr>
          <p:cNvPr id="376" name="Straight Connector 375"/>
          <p:cNvCxnSpPr/>
          <p:nvPr/>
        </p:nvCxnSpPr>
        <p:spPr>
          <a:xfrm flipH="1">
            <a:off x="3481734" y="1491429"/>
            <a:ext cx="5161" cy="1966476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Connector 376"/>
          <p:cNvCxnSpPr/>
          <p:nvPr/>
        </p:nvCxnSpPr>
        <p:spPr>
          <a:xfrm flipH="1">
            <a:off x="8042009" y="1528940"/>
            <a:ext cx="5161" cy="1966476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8" name="TextBox 237"/>
          <p:cNvSpPr txBox="1"/>
          <p:nvPr/>
        </p:nvSpPr>
        <p:spPr>
          <a:xfrm>
            <a:off x="7256632" y="5123496"/>
            <a:ext cx="1847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K-mer abundance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49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54547" y="661669"/>
            <a:ext cx="4298363" cy="274317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92099" y="108914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16785" y="126865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97785" y="157094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78785" y="106490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608643" y="898718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035249" y="302958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416329" y="1453889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203729" y="979489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178329" y="137863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07325" y="304550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02971" y="1472974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02971" y="2033258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106388" y="126821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761043" y="1051118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47787" y="168343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365529" y="203779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142043" y="153103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1386" y="2895214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093386" y="126821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27329" y="221276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61817" y="262258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626786" y="181667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127529" y="111374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54329" y="170157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227643" y="278544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118129" y="2795323"/>
            <a:ext cx="76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007074" y="236416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080444" y="2120900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971587" y="240755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065843" y="262258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118129" y="221276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809787" y="1904774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402918" y="236416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499129" y="262258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402918" y="204382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041167" y="251563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02971" y="3197907"/>
            <a:ext cx="4058158" cy="0"/>
          </a:xfrm>
          <a:prstGeom prst="line">
            <a:avLst/>
          </a:prstGeom>
          <a:ln w="76200" cmpd="sng"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4715422" y="690070"/>
            <a:ext cx="4298363" cy="274317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F796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4869875" y="3217699"/>
            <a:ext cx="4058158" cy="0"/>
          </a:xfrm>
          <a:prstGeom prst="line">
            <a:avLst/>
          </a:prstGeom>
          <a:ln w="76200" cmpd="sng">
            <a:solidFill>
              <a:srgbClr val="F7964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5052688" y="12554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5205088" y="14078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5121100" y="1599583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5341912" y="18650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5355761" y="16834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5140549" y="184279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5183205" y="203325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5271773" y="22127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5121100" y="23641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5140549" y="2622585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5308525" y="251563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5205088" y="14078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5357488" y="15602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5273500" y="1751983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5494312" y="20174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5508161" y="18358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5292949" y="199519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5335605" y="218565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5424173" y="23651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5273500" y="25165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>
            <a:off x="5292949" y="2774985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5460925" y="266803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5357488" y="15602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5509888" y="17126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5425900" y="1904383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>
            <a:off x="5646712" y="21698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5660561" y="19882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>
            <a:off x="5445349" y="214759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5488005" y="233805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>
            <a:off x="5576573" y="25175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>
            <a:off x="5425900" y="26689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>
            <a:off x="5445349" y="2927385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5613325" y="282043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5760125" y="9723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5912525" y="11247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>
            <a:off x="5828537" y="1316503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6775426" y="1175384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H="1">
            <a:off x="6063198" y="140035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>
            <a:off x="7252657" y="17126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5890642" y="175017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7064021" y="165896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6172324" y="117272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5847986" y="2339505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6916932" y="178743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>
            <a:off x="5509888" y="17126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>
            <a:off x="5662288" y="18650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>
            <a:off x="5578300" y="2056783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H="1">
            <a:off x="5799112" y="23222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>
            <a:off x="6299586" y="2101123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>
            <a:off x="6380019" y="1453889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5640405" y="249045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>
            <a:off x="5728973" y="26699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5578300" y="28213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H="1">
            <a:off x="5940223" y="2963679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>
            <a:off x="5765725" y="297283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H="1">
            <a:off x="5662288" y="18650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H="1">
            <a:off x="6168362" y="175017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>
            <a:off x="6402633" y="1527074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H="1">
            <a:off x="5951512" y="24746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H="1">
            <a:off x="5965361" y="22930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H="1">
            <a:off x="5750149" y="245239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>
            <a:off x="5792805" y="264285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881373" y="28223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5730700" y="29737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H="1">
            <a:off x="6351914" y="288165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>
            <a:off x="5918125" y="312523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H="1">
            <a:off x="6424300" y="1860594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5967088" y="21698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flipH="1">
            <a:off x="6164489" y="2895214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H="1">
            <a:off x="6775923" y="280012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H="1">
            <a:off x="6351914" y="183519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flipH="1">
            <a:off x="5902549" y="260479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H="1">
            <a:off x="5945205" y="279525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H="1">
            <a:off x="6896045" y="192201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672290" y="25280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H="1">
            <a:off x="6351914" y="223255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H="1">
            <a:off x="7885992" y="285319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H="1">
            <a:off x="8266105" y="2164325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H="1">
            <a:off x="6544841" y="14295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H="1">
            <a:off x="6070525" y="155879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>
            <a:off x="5660561" y="19882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H="1">
            <a:off x="5996513" y="15310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H="1">
            <a:off x="5662288" y="18650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 flipH="1">
            <a:off x="6864604" y="252442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H="1">
            <a:off x="7005199" y="197069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flipH="1">
            <a:off x="6878640" y="242919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H="1">
            <a:off x="7663140" y="2378815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H="1">
            <a:off x="6064925" y="12771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flipH="1">
            <a:off x="6467562" y="11247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H="1">
            <a:off x="5808381" y="180422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 flipH="1">
            <a:off x="6215598" y="155275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flipH="1">
            <a:off x="6728069" y="133437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 flipH="1">
            <a:off x="7365062" y="15310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>
            <a:off x="7116568" y="2120900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H="1">
            <a:off x="5980937" y="22334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 flipH="1">
            <a:off x="7579152" y="22344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 flipH="1">
            <a:off x="6458203" y="162236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 flipH="1">
            <a:off x="7449050" y="237230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flipH="1">
            <a:off x="5965361" y="22930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H="1">
            <a:off x="7046616" y="20174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>
            <a:off x="6641138" y="1904774"/>
            <a:ext cx="228354" cy="29869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 flipH="1">
            <a:off x="7039098" y="1645989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 flipH="1">
            <a:off x="7252657" y="2320583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>
            <a:off x="7399973" y="301364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>
            <a:off x="6504314" y="198759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H="1">
            <a:off x="6129175" y="189812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H="1">
            <a:off x="6460853" y="155263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H="1">
            <a:off x="6270161" y="260479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H="1">
            <a:off x="7804024" y="226649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H="1">
            <a:off x="6980033" y="153144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>
            <a:off x="6710664" y="233959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flipH="1">
            <a:off x="7197086" y="249045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H="1">
            <a:off x="8182117" y="240479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H="1">
            <a:off x="8182117" y="256018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H="1">
            <a:off x="7890056" y="272140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 flipH="1">
            <a:off x="6217325" y="14295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H="1">
            <a:off x="6588302" y="15819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H="1">
            <a:off x="6354149" y="18867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H="1">
            <a:off x="6882642" y="1527074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H="1">
            <a:off x="7032580" y="157094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H="1">
            <a:off x="5945205" y="1645989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H="1">
            <a:off x="5655981" y="2172265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H="1">
            <a:off x="5351181" y="13786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H="1">
            <a:off x="7636048" y="16834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 flipH="1">
            <a:off x="6438137" y="171507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H="1">
            <a:off x="8266105" y="2578343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 flipH="1">
            <a:off x="7439781" y="271603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flipH="1">
            <a:off x="6656714" y="246774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 flipH="1">
            <a:off x="6290227" y="2622585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 flipH="1">
            <a:off x="7691745" y="2245759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 flipH="1">
            <a:off x="6535974" y="286630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 flipH="1">
            <a:off x="6271888" y="24746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 flipH="1">
            <a:off x="6656714" y="213999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 flipH="1">
            <a:off x="5592149" y="15310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 flipH="1">
            <a:off x="5814688" y="20174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flipH="1">
            <a:off x="7365062" y="195638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/>
          <p:nvPr/>
        </p:nvCxnSpPr>
        <p:spPr>
          <a:xfrm flipH="1">
            <a:off x="6607450" y="237185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 flipH="1">
            <a:off x="5814688" y="20174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 flipH="1">
            <a:off x="6453311" y="165896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 flipH="1">
            <a:off x="7214592" y="253287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 flipH="1">
            <a:off x="6714666" y="3023999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 flipH="1">
            <a:off x="5876793" y="2061659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 flipH="1">
            <a:off x="5902549" y="260479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 flipH="1">
            <a:off x="7567949" y="214590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 flipH="1">
            <a:off x="7722080" y="218254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 flipH="1">
            <a:off x="6921211" y="291184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 flipH="1">
            <a:off x="5954275" y="2056783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 flipH="1">
            <a:off x="8098129" y="280012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H="1">
            <a:off x="7806068" y="2178490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 flipH="1">
            <a:off x="6436410" y="23868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 flipH="1">
            <a:off x="6285737" y="25382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 flipH="1">
            <a:off x="7552060" y="259315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/>
          <p:nvPr/>
        </p:nvCxnSpPr>
        <p:spPr>
          <a:xfrm flipH="1">
            <a:off x="7972000" y="2319575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 flipH="1">
            <a:off x="6035500" y="2513983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 flipH="1">
            <a:off x="6270161" y="25978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 flipH="1">
            <a:off x="7231997" y="2949640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 flipH="1">
            <a:off x="6271888" y="24746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 flipH="1">
            <a:off x="6641138" y="21406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 flipH="1">
            <a:off x="6603878" y="2795323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 flipH="1">
            <a:off x="6424288" y="26270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 flipH="1">
            <a:off x="6809114" y="229239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/>
          <p:nvPr/>
        </p:nvCxnSpPr>
        <p:spPr>
          <a:xfrm flipH="1">
            <a:off x="6607450" y="14116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>
            <a:off x="6955110" y="193106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H="1">
            <a:off x="6824690" y="2247149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flipH="1">
            <a:off x="6117761" y="24454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/>
          <p:nvPr/>
        </p:nvCxnSpPr>
        <p:spPr>
          <a:xfrm flipH="1">
            <a:off x="6812057" y="2622585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/>
        </p:nvCxnSpPr>
        <p:spPr>
          <a:xfrm flipH="1">
            <a:off x="7399973" y="271603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/>
          <p:nvPr/>
        </p:nvCxnSpPr>
        <p:spPr>
          <a:xfrm flipH="1">
            <a:off x="6256312" y="27794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/>
        </p:nvCxnSpPr>
        <p:spPr>
          <a:xfrm flipH="1">
            <a:off x="5472429" y="2774545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/>
          <p:nvPr/>
        </p:nvCxnSpPr>
        <p:spPr>
          <a:xfrm flipH="1">
            <a:off x="6054949" y="275719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/>
          <p:nvPr/>
        </p:nvCxnSpPr>
        <p:spPr>
          <a:xfrm flipH="1">
            <a:off x="7663140" y="2097949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 flipH="1">
            <a:off x="7806068" y="245672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 flipH="1">
            <a:off x="6703950" y="171808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/>
          <p:cNvCxnSpPr/>
          <p:nvPr/>
        </p:nvCxnSpPr>
        <p:spPr>
          <a:xfrm flipH="1">
            <a:off x="8098129" y="23868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/>
          <p:cNvCxnSpPr/>
          <p:nvPr/>
        </p:nvCxnSpPr>
        <p:spPr>
          <a:xfrm flipH="1">
            <a:off x="7374648" y="23222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/>
          <p:cNvCxnSpPr/>
          <p:nvPr/>
        </p:nvCxnSpPr>
        <p:spPr>
          <a:xfrm flipH="1">
            <a:off x="8412413" y="140035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/>
          <p:nvPr/>
        </p:nvCxnSpPr>
        <p:spPr>
          <a:xfrm flipH="1">
            <a:off x="7607757" y="29026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/>
          <p:nvPr/>
        </p:nvCxnSpPr>
        <p:spPr>
          <a:xfrm flipH="1">
            <a:off x="6438137" y="26906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 flipH="1">
            <a:off x="7636048" y="233805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/>
          <p:nvPr/>
        </p:nvCxnSpPr>
        <p:spPr>
          <a:xfrm flipH="1">
            <a:off x="7007731" y="2672249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/>
          <p:nvPr/>
        </p:nvCxnSpPr>
        <p:spPr>
          <a:xfrm flipH="1">
            <a:off x="7969289" y="2927385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/>
          <p:nvPr/>
        </p:nvCxnSpPr>
        <p:spPr>
          <a:xfrm flipH="1">
            <a:off x="7315985" y="2728295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/>
          <p:nvPr/>
        </p:nvCxnSpPr>
        <p:spPr>
          <a:xfrm flipH="1">
            <a:off x="7969980" y="266410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/>
          <p:nvPr/>
        </p:nvCxnSpPr>
        <p:spPr>
          <a:xfrm flipH="1">
            <a:off x="7097420" y="2837154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/>
          <p:nvPr/>
        </p:nvCxnSpPr>
        <p:spPr>
          <a:xfrm flipH="1">
            <a:off x="6934462" y="260479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/>
          <p:nvPr/>
        </p:nvCxnSpPr>
        <p:spPr>
          <a:xfrm flipH="1">
            <a:off x="7399973" y="2812864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/>
          <p:nvPr/>
        </p:nvCxnSpPr>
        <p:spPr>
          <a:xfrm flipH="1">
            <a:off x="6576688" y="27794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/>
          <p:nvPr/>
        </p:nvCxnSpPr>
        <p:spPr>
          <a:xfrm flipH="1">
            <a:off x="6961514" y="244479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/>
          <p:nvPr/>
        </p:nvCxnSpPr>
        <p:spPr>
          <a:xfrm flipH="1">
            <a:off x="6117761" y="24454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/>
          <p:cNvCxnSpPr/>
          <p:nvPr/>
        </p:nvCxnSpPr>
        <p:spPr>
          <a:xfrm flipH="1">
            <a:off x="6256312" y="27794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 flipH="1">
            <a:off x="5912525" y="1442359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/>
          <p:cNvCxnSpPr/>
          <p:nvPr/>
        </p:nvCxnSpPr>
        <p:spPr>
          <a:xfrm flipH="1">
            <a:off x="6207864" y="1527074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/>
          <p:nvPr/>
        </p:nvCxnSpPr>
        <p:spPr>
          <a:xfrm flipH="1">
            <a:off x="6187900" y="2666383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/>
          <p:cNvCxnSpPr/>
          <p:nvPr/>
        </p:nvCxnSpPr>
        <p:spPr>
          <a:xfrm flipH="1">
            <a:off x="6408712" y="29318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/>
          <p:cNvCxnSpPr/>
          <p:nvPr/>
        </p:nvCxnSpPr>
        <p:spPr>
          <a:xfrm flipH="1">
            <a:off x="7508408" y="297283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/>
          <p:cNvCxnSpPr/>
          <p:nvPr/>
        </p:nvCxnSpPr>
        <p:spPr>
          <a:xfrm flipH="1">
            <a:off x="6207349" y="290959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/>
          <p:cNvCxnSpPr/>
          <p:nvPr/>
        </p:nvCxnSpPr>
        <p:spPr>
          <a:xfrm flipH="1">
            <a:off x="6674525" y="18867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/>
          <p:cNvCxnSpPr/>
          <p:nvPr/>
        </p:nvCxnSpPr>
        <p:spPr>
          <a:xfrm flipH="1">
            <a:off x="6213163" y="1785783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/>
          <p:cNvCxnSpPr/>
          <p:nvPr/>
        </p:nvCxnSpPr>
        <p:spPr>
          <a:xfrm flipH="1">
            <a:off x="7384084" y="2248890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/>
          <p:cNvCxnSpPr/>
          <p:nvPr/>
        </p:nvCxnSpPr>
        <p:spPr>
          <a:xfrm flipH="1">
            <a:off x="6825198" y="216235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/>
          <p:cNvCxnSpPr/>
          <p:nvPr/>
        </p:nvCxnSpPr>
        <p:spPr>
          <a:xfrm flipH="1">
            <a:off x="7638092" y="252442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/>
          <p:cNvCxnSpPr/>
          <p:nvPr/>
        </p:nvCxnSpPr>
        <p:spPr>
          <a:xfrm flipH="1">
            <a:off x="8191941" y="164022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/>
          <p:cNvCxnSpPr/>
          <p:nvPr/>
        </p:nvCxnSpPr>
        <p:spPr>
          <a:xfrm flipH="1">
            <a:off x="7336645" y="228969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/>
          <p:cNvCxnSpPr/>
          <p:nvPr/>
        </p:nvCxnSpPr>
        <p:spPr>
          <a:xfrm flipH="1">
            <a:off x="6590537" y="28430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 flipH="1">
            <a:off x="5956104" y="162626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 flipH="1">
            <a:off x="8023965" y="12771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 flipH="1">
            <a:off x="6340300" y="2818783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 flipH="1">
            <a:off x="6560093" y="218254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 flipH="1">
            <a:off x="6299586" y="1645989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 flipH="1">
            <a:off x="6576688" y="27794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 flipH="1">
            <a:off x="8667682" y="222535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 flipH="1">
            <a:off x="6576688" y="27794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/>
          <p:nvPr/>
        </p:nvCxnSpPr>
        <p:spPr>
          <a:xfrm flipH="1">
            <a:off x="6964882" y="3217699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 flipH="1">
            <a:off x="8320590" y="2690919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/>
          <p:nvPr/>
        </p:nvCxnSpPr>
        <p:spPr>
          <a:xfrm flipH="1">
            <a:off x="6117761" y="24454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/>
          <p:cNvCxnSpPr/>
          <p:nvPr/>
        </p:nvCxnSpPr>
        <p:spPr>
          <a:xfrm flipH="1">
            <a:off x="6256312" y="27794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/>
          <p:cNvCxnSpPr/>
          <p:nvPr/>
        </p:nvCxnSpPr>
        <p:spPr>
          <a:xfrm flipH="1">
            <a:off x="6270161" y="25978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Connector 340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/>
          <p:cNvCxnSpPr/>
          <p:nvPr/>
        </p:nvCxnSpPr>
        <p:spPr>
          <a:xfrm flipH="1">
            <a:off x="5267193" y="2178490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/>
          <p:cNvCxnSpPr/>
          <p:nvPr/>
        </p:nvCxnSpPr>
        <p:spPr>
          <a:xfrm flipH="1">
            <a:off x="6187900" y="2666383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/>
          <p:nvPr/>
        </p:nvCxnSpPr>
        <p:spPr>
          <a:xfrm flipH="1">
            <a:off x="6687866" y="246774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/>
          <p:cNvCxnSpPr/>
          <p:nvPr/>
        </p:nvCxnSpPr>
        <p:spPr>
          <a:xfrm flipH="1">
            <a:off x="6813393" y="246774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/>
          <p:cNvCxnSpPr/>
          <p:nvPr/>
        </p:nvCxnSpPr>
        <p:spPr>
          <a:xfrm flipH="1">
            <a:off x="6897064" y="288165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/>
          <p:cNvCxnSpPr/>
          <p:nvPr/>
        </p:nvCxnSpPr>
        <p:spPr>
          <a:xfrm flipH="1">
            <a:off x="6674525" y="18867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/>
          <p:cNvCxnSpPr/>
          <p:nvPr/>
        </p:nvCxnSpPr>
        <p:spPr>
          <a:xfrm flipH="1">
            <a:off x="6590537" y="2078503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/>
          <p:cNvCxnSpPr/>
          <p:nvPr/>
        </p:nvCxnSpPr>
        <p:spPr>
          <a:xfrm flipH="1">
            <a:off x="6811349" y="23439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/>
          <p:cNvCxnSpPr/>
          <p:nvPr/>
        </p:nvCxnSpPr>
        <p:spPr>
          <a:xfrm flipH="1">
            <a:off x="6825198" y="216235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/>
          <p:cNvCxnSpPr/>
          <p:nvPr/>
        </p:nvCxnSpPr>
        <p:spPr>
          <a:xfrm flipH="1">
            <a:off x="6609986" y="232171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/>
          <p:cNvCxnSpPr/>
          <p:nvPr/>
        </p:nvCxnSpPr>
        <p:spPr>
          <a:xfrm flipH="1">
            <a:off x="6652642" y="251217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/>
          <p:nvPr/>
        </p:nvCxnSpPr>
        <p:spPr>
          <a:xfrm flipH="1">
            <a:off x="7237324" y="240755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/>
          <p:cNvCxnSpPr/>
          <p:nvPr/>
        </p:nvCxnSpPr>
        <p:spPr>
          <a:xfrm flipH="1">
            <a:off x="6088336" y="2916870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/>
          <p:cNvCxnSpPr/>
          <p:nvPr/>
        </p:nvCxnSpPr>
        <p:spPr>
          <a:xfrm flipH="1">
            <a:off x="6084374" y="18650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/>
          <p:cNvCxnSpPr/>
          <p:nvPr/>
        </p:nvCxnSpPr>
        <p:spPr>
          <a:xfrm flipH="1">
            <a:off x="6424288" y="26270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/>
          <p:nvPr/>
        </p:nvCxnSpPr>
        <p:spPr>
          <a:xfrm flipH="1">
            <a:off x="5653234" y="2677655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/>
          <p:cNvCxnSpPr/>
          <p:nvPr/>
        </p:nvCxnSpPr>
        <p:spPr>
          <a:xfrm flipH="1">
            <a:off x="6935973" y="274663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/>
          <p:nvPr/>
        </p:nvCxnSpPr>
        <p:spPr>
          <a:xfrm flipH="1">
            <a:off x="5640405" y="2555505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Connector 359"/>
          <p:cNvCxnSpPr/>
          <p:nvPr/>
        </p:nvCxnSpPr>
        <p:spPr>
          <a:xfrm flipH="1">
            <a:off x="6072670" y="2214434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/>
          <p:cNvCxnSpPr/>
          <p:nvPr/>
        </p:nvCxnSpPr>
        <p:spPr>
          <a:xfrm flipH="1">
            <a:off x="6945938" y="24454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/>
          <p:cNvCxnSpPr/>
          <p:nvPr/>
        </p:nvCxnSpPr>
        <p:spPr>
          <a:xfrm flipH="1">
            <a:off x="6451986" y="2120900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62"/>
          <p:cNvCxnSpPr/>
          <p:nvPr/>
        </p:nvCxnSpPr>
        <p:spPr>
          <a:xfrm flipH="1">
            <a:off x="7123086" y="29318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Connector 363"/>
          <p:cNvCxnSpPr/>
          <p:nvPr/>
        </p:nvCxnSpPr>
        <p:spPr>
          <a:xfrm flipH="1">
            <a:off x="7113914" y="259719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5" name="TextBox 364"/>
          <p:cNvSpPr txBox="1"/>
          <p:nvPr/>
        </p:nvSpPr>
        <p:spPr>
          <a:xfrm>
            <a:off x="493908" y="3687084"/>
            <a:ext cx="8251226" cy="1200329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&gt;24288227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TTTGCCTGTTGAAAACCTG</a:t>
            </a:r>
            <a:r>
              <a:rPr lang="en-US" dirty="0" smtClean="0">
                <a:solidFill>
                  <a:srgbClr val="FF0000"/>
                </a:solidFill>
              </a:rPr>
              <a:t>A</a:t>
            </a:r>
            <a:r>
              <a:rPr lang="en-US" dirty="0" smtClean="0">
                <a:solidFill>
                  <a:srgbClr val="FFFFFF"/>
                </a:solidFill>
              </a:rPr>
              <a:t>AAACGGGATGTTTCCGGGGTTTTCCGCCCCGGTAGGGTTGAGACGTGCCCCGCGGTCGCGAACAGCTCGCCGCTTACCGGCGTAAGAGCGATCCGCAACACACCCCGGAGCCTCTACCCCCCCCTCACGC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66" name="Rounded Rectangle 365"/>
          <p:cNvSpPr/>
          <p:nvPr/>
        </p:nvSpPr>
        <p:spPr>
          <a:xfrm>
            <a:off x="1712144" y="5786861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FFFFFF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GAAAACCTG</a:t>
            </a:r>
            <a:r>
              <a:rPr lang="en-US" dirty="0" smtClean="0">
                <a:solidFill>
                  <a:srgbClr val="FF0000"/>
                </a:solidFill>
              </a:rPr>
              <a:t>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7" name="Rounded Rectangle 366"/>
          <p:cNvSpPr/>
          <p:nvPr/>
        </p:nvSpPr>
        <p:spPr>
          <a:xfrm>
            <a:off x="1840785" y="6099484"/>
            <a:ext cx="1725650" cy="312621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FFFFFF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AAAACCTG</a:t>
            </a:r>
            <a:r>
              <a:rPr lang="en-US" dirty="0" smtClean="0">
                <a:solidFill>
                  <a:srgbClr val="FF0000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8" name="Rounded Rectangle 367"/>
          <p:cNvSpPr/>
          <p:nvPr/>
        </p:nvSpPr>
        <p:spPr>
          <a:xfrm>
            <a:off x="1932831" y="6443465"/>
            <a:ext cx="1819226" cy="329279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FFFFFF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AAACCTG</a:t>
            </a:r>
            <a:r>
              <a:rPr lang="en-US" dirty="0" smtClean="0">
                <a:solidFill>
                  <a:srgbClr val="FF0000"/>
                </a:solidFill>
              </a:rPr>
              <a:t>A</a:t>
            </a:r>
            <a:r>
              <a:rPr lang="en-US" dirty="0" smtClean="0">
                <a:solidFill>
                  <a:srgbClr val="FFFFFF"/>
                </a:solidFill>
              </a:rPr>
              <a:t>AA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08" name="Rounded Rectangle 307"/>
          <p:cNvSpPr/>
          <p:nvPr/>
        </p:nvSpPr>
        <p:spPr>
          <a:xfrm>
            <a:off x="425642" y="4926464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TTTGCCTGTT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9" name="Rounded Rectangle 308"/>
          <p:cNvSpPr/>
          <p:nvPr/>
        </p:nvSpPr>
        <p:spPr>
          <a:xfrm>
            <a:off x="596228" y="5231224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TTGCCTGTTG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0" name="Rounded Rectangle 309"/>
          <p:cNvSpPr/>
          <p:nvPr/>
        </p:nvSpPr>
        <p:spPr>
          <a:xfrm>
            <a:off x="4277924" y="5100409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TTTCCGGGGT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1" name="Rounded Rectangle 310"/>
          <p:cNvSpPr/>
          <p:nvPr/>
        </p:nvSpPr>
        <p:spPr>
          <a:xfrm>
            <a:off x="4430324" y="5411598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TTCCGGGGTT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2" name="Rounded Rectangle 311"/>
          <p:cNvSpPr/>
          <p:nvPr/>
        </p:nvSpPr>
        <p:spPr>
          <a:xfrm>
            <a:off x="4582724" y="5563998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TTCCGGGGTT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3" name="Rounded Rectangle 322"/>
          <p:cNvSpPr/>
          <p:nvPr/>
        </p:nvSpPr>
        <p:spPr>
          <a:xfrm>
            <a:off x="4735124" y="5716398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ATCCGCGGTT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4" name="Rounded Rectangle 323"/>
          <p:cNvSpPr/>
          <p:nvPr/>
        </p:nvSpPr>
        <p:spPr>
          <a:xfrm>
            <a:off x="4887524" y="5868798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TTCCGGGGTT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5" name="Rounded Rectangle 324"/>
          <p:cNvSpPr/>
          <p:nvPr/>
        </p:nvSpPr>
        <p:spPr>
          <a:xfrm>
            <a:off x="5039924" y="6021198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TTCCGGGGTT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6" name="Rounded Rectangle 325"/>
          <p:cNvSpPr/>
          <p:nvPr/>
        </p:nvSpPr>
        <p:spPr>
          <a:xfrm>
            <a:off x="5192324" y="6173598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TTCCGGCCGTT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7" name="Rounded Rectangle 326"/>
          <p:cNvSpPr/>
          <p:nvPr/>
        </p:nvSpPr>
        <p:spPr>
          <a:xfrm>
            <a:off x="5344724" y="6325998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GGTTTTTCCG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1956" y="4915743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28" name="TextBox 327"/>
          <p:cNvSpPr txBox="1"/>
          <p:nvPr/>
        </p:nvSpPr>
        <p:spPr>
          <a:xfrm>
            <a:off x="2474356" y="5068143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29" name="TextBox 328"/>
          <p:cNvSpPr txBox="1"/>
          <p:nvPr/>
        </p:nvSpPr>
        <p:spPr>
          <a:xfrm>
            <a:off x="6593056" y="4979479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30" name="TextBox 329"/>
          <p:cNvSpPr txBox="1"/>
          <p:nvPr/>
        </p:nvSpPr>
        <p:spPr>
          <a:xfrm>
            <a:off x="6745456" y="5131879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31" name="TextBox 330"/>
          <p:cNvSpPr txBox="1"/>
          <p:nvPr/>
        </p:nvSpPr>
        <p:spPr>
          <a:xfrm>
            <a:off x="6897856" y="5284279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32" name="TextBox 331"/>
          <p:cNvSpPr txBox="1"/>
          <p:nvPr/>
        </p:nvSpPr>
        <p:spPr>
          <a:xfrm>
            <a:off x="7050256" y="5436679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33" name="TextBox 332"/>
          <p:cNvSpPr txBox="1"/>
          <p:nvPr/>
        </p:nvSpPr>
        <p:spPr>
          <a:xfrm>
            <a:off x="7202656" y="5589079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34" name="TextBox 333"/>
          <p:cNvSpPr txBox="1"/>
          <p:nvPr/>
        </p:nvSpPr>
        <p:spPr>
          <a:xfrm>
            <a:off x="7355056" y="5741479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35" name="TextBox 334"/>
          <p:cNvSpPr txBox="1"/>
          <p:nvPr/>
        </p:nvSpPr>
        <p:spPr>
          <a:xfrm>
            <a:off x="7507456" y="5893879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36" name="TextBox 335"/>
          <p:cNvSpPr txBox="1"/>
          <p:nvPr/>
        </p:nvSpPr>
        <p:spPr>
          <a:xfrm>
            <a:off x="7659856" y="6046279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69" name="TextBox 368"/>
          <p:cNvSpPr txBox="1"/>
          <p:nvPr/>
        </p:nvSpPr>
        <p:spPr>
          <a:xfrm>
            <a:off x="7812256" y="6198679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70" name="TextBox 369"/>
          <p:cNvSpPr txBox="1"/>
          <p:nvPr/>
        </p:nvSpPr>
        <p:spPr>
          <a:xfrm>
            <a:off x="3653660" y="5662547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1" name="TextBox 370"/>
          <p:cNvSpPr txBox="1"/>
          <p:nvPr/>
        </p:nvSpPr>
        <p:spPr>
          <a:xfrm>
            <a:off x="3863623" y="5999613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2" name="TextBox 371"/>
          <p:cNvSpPr txBox="1"/>
          <p:nvPr/>
        </p:nvSpPr>
        <p:spPr>
          <a:xfrm>
            <a:off x="4145058" y="6343674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15" name="Straight Connector 314"/>
          <p:cNvCxnSpPr/>
          <p:nvPr/>
        </p:nvCxnSpPr>
        <p:spPr>
          <a:xfrm>
            <a:off x="7691745" y="2774985"/>
            <a:ext cx="76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6" name="TextBox 315"/>
          <p:cNvSpPr txBox="1"/>
          <p:nvPr/>
        </p:nvSpPr>
        <p:spPr>
          <a:xfrm>
            <a:off x="1163694" y="198257"/>
            <a:ext cx="1877473" cy="369332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Reads – sample 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17" name="TextBox 316"/>
          <p:cNvSpPr txBox="1"/>
          <p:nvPr/>
        </p:nvSpPr>
        <p:spPr>
          <a:xfrm>
            <a:off x="5907848" y="248409"/>
            <a:ext cx="2150184" cy="369332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K-</a:t>
            </a:r>
            <a:r>
              <a:rPr lang="en-US" dirty="0" err="1" smtClean="0">
                <a:solidFill>
                  <a:srgbClr val="FFFFFF"/>
                </a:solidFill>
              </a:rPr>
              <a:t>mers</a:t>
            </a:r>
            <a:r>
              <a:rPr lang="en-US" dirty="0" smtClean="0">
                <a:solidFill>
                  <a:srgbClr val="FFFFFF"/>
                </a:solidFill>
              </a:rPr>
              <a:t> – sample 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33</a:t>
            </a:fld>
            <a:endParaRPr lang="en-US"/>
          </a:p>
        </p:txBody>
      </p:sp>
      <p:sp>
        <p:nvSpPr>
          <p:cNvPr id="237" name="TextBox 236"/>
          <p:cNvSpPr txBox="1"/>
          <p:nvPr/>
        </p:nvSpPr>
        <p:spPr>
          <a:xfrm>
            <a:off x="7880336" y="255143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0" name="TextBox 319"/>
          <p:cNvSpPr txBox="1"/>
          <p:nvPr/>
        </p:nvSpPr>
        <p:spPr>
          <a:xfrm>
            <a:off x="3208716" y="2578069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1" name="Rounded Rectangle 320"/>
          <p:cNvSpPr/>
          <p:nvPr/>
        </p:nvSpPr>
        <p:spPr>
          <a:xfrm>
            <a:off x="1855387" y="5809948"/>
            <a:ext cx="1353330" cy="260128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9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9000"/>
                </a:schemeClr>
              </a:gs>
            </a:gsLst>
            <a:lin ang="16200000" scaled="0"/>
            <a:tileRect/>
          </a:gradFill>
          <a:ln w="190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504D"/>
              </a:solidFill>
            </a:endParaRPr>
          </a:p>
        </p:txBody>
      </p:sp>
      <p:sp>
        <p:nvSpPr>
          <p:cNvPr id="322" name="Rounded Rectangle 321"/>
          <p:cNvSpPr/>
          <p:nvPr/>
        </p:nvSpPr>
        <p:spPr>
          <a:xfrm>
            <a:off x="2041313" y="6139705"/>
            <a:ext cx="1353330" cy="260128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9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9000"/>
                </a:schemeClr>
              </a:gs>
            </a:gsLst>
            <a:lin ang="16200000" scaled="0"/>
            <a:tileRect/>
          </a:gradFill>
          <a:ln w="190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504D"/>
              </a:solidFill>
            </a:endParaRPr>
          </a:p>
        </p:txBody>
      </p:sp>
      <p:sp>
        <p:nvSpPr>
          <p:cNvPr id="373" name="Rounded Rectangle 372"/>
          <p:cNvSpPr/>
          <p:nvPr/>
        </p:nvSpPr>
        <p:spPr>
          <a:xfrm>
            <a:off x="2165779" y="6512616"/>
            <a:ext cx="1353330" cy="260128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9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9000"/>
                </a:schemeClr>
              </a:gs>
            </a:gsLst>
            <a:lin ang="16200000" scaled="0"/>
            <a:tileRect/>
          </a:gradFill>
          <a:ln w="190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504D"/>
              </a:solidFill>
            </a:endParaRPr>
          </a:p>
        </p:txBody>
      </p:sp>
      <p:sp>
        <p:nvSpPr>
          <p:cNvPr id="374" name="Rounded Rectangle 373"/>
          <p:cNvSpPr/>
          <p:nvPr/>
        </p:nvSpPr>
        <p:spPr>
          <a:xfrm>
            <a:off x="1755958" y="4041531"/>
            <a:ext cx="1353330" cy="260128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9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9000"/>
                </a:schemeClr>
              </a:gs>
            </a:gsLst>
            <a:lin ang="16200000" scaled="0"/>
            <a:tileRect/>
          </a:gradFill>
          <a:ln w="190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504D"/>
              </a:solidFill>
            </a:endParaRPr>
          </a:p>
        </p:txBody>
      </p:sp>
      <p:sp>
        <p:nvSpPr>
          <p:cNvPr id="375" name="Rounded Rectangle 374"/>
          <p:cNvSpPr/>
          <p:nvPr/>
        </p:nvSpPr>
        <p:spPr>
          <a:xfrm>
            <a:off x="1925667" y="4021006"/>
            <a:ext cx="1353330" cy="260128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9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9000"/>
                </a:schemeClr>
              </a:gs>
            </a:gsLst>
            <a:lin ang="16200000" scaled="0"/>
            <a:tileRect/>
          </a:gradFill>
          <a:ln w="190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504D"/>
              </a:solidFill>
            </a:endParaRPr>
          </a:p>
        </p:txBody>
      </p:sp>
      <p:sp>
        <p:nvSpPr>
          <p:cNvPr id="376" name="Rounded Rectangle 375"/>
          <p:cNvSpPr/>
          <p:nvPr/>
        </p:nvSpPr>
        <p:spPr>
          <a:xfrm>
            <a:off x="2080444" y="4004590"/>
            <a:ext cx="1353330" cy="260128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9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9000"/>
                </a:schemeClr>
              </a:gs>
            </a:gsLst>
            <a:lin ang="16200000" scaled="0"/>
            <a:tileRect/>
          </a:gradFill>
          <a:ln w="190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504D"/>
              </a:solidFill>
            </a:endParaRPr>
          </a:p>
        </p:txBody>
      </p:sp>
      <p:cxnSp>
        <p:nvCxnSpPr>
          <p:cNvPr id="377" name="Straight Connector 376"/>
          <p:cNvCxnSpPr/>
          <p:nvPr/>
        </p:nvCxnSpPr>
        <p:spPr>
          <a:xfrm flipH="1">
            <a:off x="3481734" y="1491429"/>
            <a:ext cx="5161" cy="1966476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/>
          <p:cNvCxnSpPr/>
          <p:nvPr/>
        </p:nvCxnSpPr>
        <p:spPr>
          <a:xfrm flipH="1">
            <a:off x="8042009" y="1528940"/>
            <a:ext cx="5161" cy="1966476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0" name="TextBox 379"/>
          <p:cNvSpPr txBox="1"/>
          <p:nvPr/>
        </p:nvSpPr>
        <p:spPr>
          <a:xfrm>
            <a:off x="7256632" y="5123496"/>
            <a:ext cx="1847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K-mer abundance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471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TextBox 364"/>
          <p:cNvSpPr txBox="1"/>
          <p:nvPr/>
        </p:nvSpPr>
        <p:spPr>
          <a:xfrm>
            <a:off x="493908" y="3687084"/>
            <a:ext cx="8251226" cy="1200329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&gt;24288227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TTTGCCTGTTGAAAACCTG</a:t>
            </a:r>
            <a:r>
              <a:rPr lang="en-US" dirty="0" smtClean="0">
                <a:solidFill>
                  <a:srgbClr val="FF0000"/>
                </a:solidFill>
              </a:rPr>
              <a:t>A</a:t>
            </a:r>
            <a:r>
              <a:rPr lang="en-US" dirty="0" smtClean="0">
                <a:solidFill>
                  <a:srgbClr val="FFFFFF"/>
                </a:solidFill>
              </a:rPr>
              <a:t>AAACGGGATGTTTCCGGGGTTTTCCGCCCCGGTAGGGTTGAGACGTGCCCCGCGGTCGCGAACAGCTCGCCGCTTACCGGCGTAAGAGCGATCCGCAACACACCCCGGAGCCTCTACCCCCCCCTCACGC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66" name="Rounded Rectangle 365"/>
          <p:cNvSpPr/>
          <p:nvPr/>
        </p:nvSpPr>
        <p:spPr>
          <a:xfrm>
            <a:off x="1712144" y="5786861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GAAAACCTG</a:t>
            </a:r>
            <a:r>
              <a:rPr lang="en-US" dirty="0" smtClean="0">
                <a:solidFill>
                  <a:srgbClr val="FF0000"/>
                </a:solidFill>
              </a:rPr>
              <a:t>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7" name="Rounded Rectangle 366"/>
          <p:cNvSpPr/>
          <p:nvPr/>
        </p:nvSpPr>
        <p:spPr>
          <a:xfrm>
            <a:off x="1840785" y="6099484"/>
            <a:ext cx="1725650" cy="312621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AAAACCTG</a:t>
            </a:r>
            <a:r>
              <a:rPr lang="en-US" dirty="0" smtClean="0">
                <a:solidFill>
                  <a:srgbClr val="FF0000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8" name="Rounded Rectangle 367"/>
          <p:cNvSpPr/>
          <p:nvPr/>
        </p:nvSpPr>
        <p:spPr>
          <a:xfrm>
            <a:off x="1932831" y="6443465"/>
            <a:ext cx="1819226" cy="329279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AAACCTG</a:t>
            </a:r>
            <a:r>
              <a:rPr lang="en-US" dirty="0" smtClean="0">
                <a:solidFill>
                  <a:srgbClr val="FF0000"/>
                </a:solidFill>
              </a:rPr>
              <a:t>A</a:t>
            </a:r>
            <a:r>
              <a:rPr lang="en-US" dirty="0" smtClean="0">
                <a:solidFill>
                  <a:srgbClr val="FFFFFF"/>
                </a:solidFill>
              </a:rPr>
              <a:t>AA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08" name="Rounded Rectangle 307"/>
          <p:cNvSpPr/>
          <p:nvPr/>
        </p:nvSpPr>
        <p:spPr>
          <a:xfrm>
            <a:off x="425642" y="4926464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TTTGCCTGTT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9" name="Rounded Rectangle 308"/>
          <p:cNvSpPr/>
          <p:nvPr/>
        </p:nvSpPr>
        <p:spPr>
          <a:xfrm>
            <a:off x="596228" y="5231224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TTGCCTGTTG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0" name="Rounded Rectangle 309"/>
          <p:cNvSpPr/>
          <p:nvPr/>
        </p:nvSpPr>
        <p:spPr>
          <a:xfrm>
            <a:off x="4277924" y="5100409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TTTCCGGGGT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1" name="Rounded Rectangle 310"/>
          <p:cNvSpPr/>
          <p:nvPr/>
        </p:nvSpPr>
        <p:spPr>
          <a:xfrm>
            <a:off x="4430324" y="5411598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TTCCGGGGTT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2" name="Rounded Rectangle 311"/>
          <p:cNvSpPr/>
          <p:nvPr/>
        </p:nvSpPr>
        <p:spPr>
          <a:xfrm>
            <a:off x="4582724" y="5563998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TTCCGGGGTT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3" name="Rounded Rectangle 322"/>
          <p:cNvSpPr/>
          <p:nvPr/>
        </p:nvSpPr>
        <p:spPr>
          <a:xfrm>
            <a:off x="4735124" y="5716398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ATCCGCGGTT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4" name="Rounded Rectangle 323"/>
          <p:cNvSpPr/>
          <p:nvPr/>
        </p:nvSpPr>
        <p:spPr>
          <a:xfrm>
            <a:off x="4887524" y="5868798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TTCCGGGGTT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5" name="Rounded Rectangle 324"/>
          <p:cNvSpPr/>
          <p:nvPr/>
        </p:nvSpPr>
        <p:spPr>
          <a:xfrm>
            <a:off x="5039924" y="6021198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TTCCGGGGTT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6" name="Rounded Rectangle 325"/>
          <p:cNvSpPr/>
          <p:nvPr/>
        </p:nvSpPr>
        <p:spPr>
          <a:xfrm>
            <a:off x="5192324" y="6173598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TTCCGGCCGTT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7" name="Rounded Rectangle 326"/>
          <p:cNvSpPr/>
          <p:nvPr/>
        </p:nvSpPr>
        <p:spPr>
          <a:xfrm>
            <a:off x="5344724" y="6325998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GGTTTTTCCG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1956" y="4915743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28" name="TextBox 327"/>
          <p:cNvSpPr txBox="1"/>
          <p:nvPr/>
        </p:nvSpPr>
        <p:spPr>
          <a:xfrm>
            <a:off x="2474356" y="5068143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29" name="TextBox 328"/>
          <p:cNvSpPr txBox="1"/>
          <p:nvPr/>
        </p:nvSpPr>
        <p:spPr>
          <a:xfrm>
            <a:off x="6593056" y="4979479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30" name="TextBox 329"/>
          <p:cNvSpPr txBox="1"/>
          <p:nvPr/>
        </p:nvSpPr>
        <p:spPr>
          <a:xfrm>
            <a:off x="6745456" y="5131879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31" name="TextBox 330"/>
          <p:cNvSpPr txBox="1"/>
          <p:nvPr/>
        </p:nvSpPr>
        <p:spPr>
          <a:xfrm>
            <a:off x="6897856" y="5284279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32" name="TextBox 331"/>
          <p:cNvSpPr txBox="1"/>
          <p:nvPr/>
        </p:nvSpPr>
        <p:spPr>
          <a:xfrm>
            <a:off x="7050256" y="5436679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33" name="TextBox 332"/>
          <p:cNvSpPr txBox="1"/>
          <p:nvPr/>
        </p:nvSpPr>
        <p:spPr>
          <a:xfrm>
            <a:off x="7202656" y="5589079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34" name="TextBox 333"/>
          <p:cNvSpPr txBox="1"/>
          <p:nvPr/>
        </p:nvSpPr>
        <p:spPr>
          <a:xfrm>
            <a:off x="7355056" y="5741479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35" name="TextBox 334"/>
          <p:cNvSpPr txBox="1"/>
          <p:nvPr/>
        </p:nvSpPr>
        <p:spPr>
          <a:xfrm>
            <a:off x="7507456" y="5893879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36" name="TextBox 335"/>
          <p:cNvSpPr txBox="1"/>
          <p:nvPr/>
        </p:nvSpPr>
        <p:spPr>
          <a:xfrm>
            <a:off x="7659856" y="6046279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69" name="TextBox 368"/>
          <p:cNvSpPr txBox="1"/>
          <p:nvPr/>
        </p:nvSpPr>
        <p:spPr>
          <a:xfrm>
            <a:off x="7812256" y="6198679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70" name="TextBox 369"/>
          <p:cNvSpPr txBox="1"/>
          <p:nvPr/>
        </p:nvSpPr>
        <p:spPr>
          <a:xfrm>
            <a:off x="3653660" y="5662547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1" name="TextBox 370"/>
          <p:cNvSpPr txBox="1"/>
          <p:nvPr/>
        </p:nvSpPr>
        <p:spPr>
          <a:xfrm>
            <a:off x="3863623" y="5999613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2" name="TextBox 371"/>
          <p:cNvSpPr txBox="1"/>
          <p:nvPr/>
        </p:nvSpPr>
        <p:spPr>
          <a:xfrm>
            <a:off x="4145058" y="6343674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726" y="1199375"/>
            <a:ext cx="5738730" cy="4146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18" name="Rectangle 1"/>
          <p:cNvSpPr txBox="1">
            <a:spLocks noChangeArrowheads="1"/>
          </p:cNvSpPr>
          <p:nvPr/>
        </p:nvSpPr>
        <p:spPr>
          <a:xfrm>
            <a:off x="4377200" y="215547"/>
            <a:ext cx="4455627" cy="813274"/>
          </a:xfrm>
          <a:prstGeom prst="rect">
            <a:avLst/>
          </a:prstGeom>
          <a:solidFill>
            <a:srgbClr val="1F497D"/>
          </a:solidFill>
          <a:ln/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91686" lvl="1" indent="-195843">
              <a:buSzPct val="45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2000" dirty="0" smtClean="0">
                <a:solidFill>
                  <a:schemeClr val="bg1"/>
                </a:solidFill>
              </a:rPr>
              <a:t>median k-mer abundance to represent the sequencing coverage of the read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367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35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732593" y="4933958"/>
            <a:ext cx="5289213" cy="1569660"/>
          </a:xfrm>
          <a:prstGeom prst="rect">
            <a:avLst/>
          </a:prstGeom>
          <a:solidFill>
            <a:srgbClr val="1F497D"/>
          </a:solidFill>
        </p:spPr>
        <p:txBody>
          <a:bodyPr wrap="square">
            <a:spAutoFit/>
          </a:bodyPr>
          <a:lstStyle/>
          <a:p>
            <a:r>
              <a:rPr lang="en-US" sz="2400" b="1" i="1" dirty="0" smtClean="0">
                <a:solidFill>
                  <a:schemeClr val="bg1"/>
                </a:solidFill>
              </a:rPr>
              <a:t>Trick 1: </a:t>
            </a:r>
            <a:r>
              <a:rPr lang="en-US" sz="2400" i="1" dirty="0">
                <a:solidFill>
                  <a:schemeClr val="bg1"/>
                </a:solidFill>
              </a:rPr>
              <a:t>We can use median k-mer abundance to estimate the sequencing coverage of a read without a reference assembly.</a:t>
            </a:r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82" y="615991"/>
            <a:ext cx="5975487" cy="4317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5" name="Rectangle 1"/>
          <p:cNvSpPr txBox="1">
            <a:spLocks noChangeArrowheads="1"/>
          </p:cNvSpPr>
          <p:nvPr/>
        </p:nvSpPr>
        <p:spPr>
          <a:xfrm>
            <a:off x="4377200" y="215547"/>
            <a:ext cx="4455627" cy="813274"/>
          </a:xfrm>
          <a:prstGeom prst="rect">
            <a:avLst/>
          </a:prstGeom>
          <a:solidFill>
            <a:srgbClr val="1F497D"/>
          </a:solidFill>
          <a:ln/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91686" lvl="1" indent="-195843">
              <a:buSzPct val="45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2000" dirty="0" smtClean="0">
                <a:solidFill>
                  <a:schemeClr val="bg1"/>
                </a:solidFill>
              </a:rPr>
              <a:t>median k-mer abundance to represent the sequencing coverage of the read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495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54547" y="661669"/>
            <a:ext cx="4298363" cy="274317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92099" y="108914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16785" y="126865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97785" y="157094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78785" y="106490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608643" y="898718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035249" y="302958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416329" y="1453889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203729" y="979489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178329" y="137863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07325" y="304550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02971" y="1472974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02971" y="2033258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106388" y="126821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761043" y="1051118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47787" y="168343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365529" y="203779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142043" y="153103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1386" y="2895214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093386" y="126821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27329" y="221276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61817" y="262258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626786" y="181667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127529" y="111374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54329" y="170157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227643" y="278544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118129" y="2795323"/>
            <a:ext cx="762000" cy="0"/>
          </a:xfrm>
          <a:prstGeom prst="line">
            <a:avLst/>
          </a:prstGeom>
          <a:ln w="5715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007074" y="236416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080444" y="2120900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971587" y="240755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065843" y="262258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118129" y="221276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809787" y="1904774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402918" y="236416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499129" y="262258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402918" y="204382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041167" y="251563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02971" y="3197907"/>
            <a:ext cx="4058158" cy="0"/>
          </a:xfrm>
          <a:prstGeom prst="line">
            <a:avLst/>
          </a:prstGeom>
          <a:ln w="76200" cmpd="sng"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4715422" y="690070"/>
            <a:ext cx="4298363" cy="274317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4869875" y="3217699"/>
            <a:ext cx="4058158" cy="0"/>
          </a:xfrm>
          <a:prstGeom prst="line">
            <a:avLst/>
          </a:prstGeom>
          <a:ln w="76200" cmpd="sng">
            <a:solidFill>
              <a:srgbClr val="80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5052688" y="12554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5205088" y="14078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5121100" y="1599583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5341912" y="18650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5355761" y="168343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5140549" y="1842791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5183205" y="2033258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5271773" y="22127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5121100" y="23641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5140549" y="2622585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5308525" y="2515636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5205088" y="14078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5357488" y="15602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5273500" y="1751983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5494312" y="20174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5508161" y="183583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5292949" y="1995191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5335605" y="2185658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5424173" y="23651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5273500" y="25165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>
            <a:off x="5292949" y="2774985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5460925" y="2668036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5357488" y="15602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5509888" y="17126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5425900" y="1904383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>
            <a:off x="5646712" y="21698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5660561" y="198823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>
            <a:off x="5445349" y="2147591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5488005" y="2338058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>
            <a:off x="5576573" y="25175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>
            <a:off x="5425900" y="26689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>
            <a:off x="5445349" y="2927385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5613325" y="2820436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5760125" y="97238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5912525" y="112478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>
            <a:off x="5828537" y="1316503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6775426" y="1175384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H="1">
            <a:off x="6063198" y="140035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>
            <a:off x="7252657" y="17126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5890642" y="1750178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7064021" y="165896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6172324" y="117272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5847986" y="2339505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6916932" y="1787436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>
            <a:off x="5509888" y="17126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>
            <a:off x="5662288" y="18650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>
            <a:off x="5578300" y="2056783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H="1">
            <a:off x="5799112" y="23222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>
            <a:off x="6299586" y="2101123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>
            <a:off x="6380019" y="1453889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5640405" y="2490458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>
            <a:off x="5728973" y="26699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5578300" y="28213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H="1">
            <a:off x="5940223" y="2963679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>
            <a:off x="5765725" y="2972836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H="1">
            <a:off x="5662288" y="18650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H="1">
            <a:off x="6168362" y="1750178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>
            <a:off x="6402633" y="1527074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H="1">
            <a:off x="5951512" y="24746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H="1">
            <a:off x="5965361" y="229303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H="1">
            <a:off x="5750149" y="2452391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>
            <a:off x="5792805" y="2642858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881373" y="28223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5730700" y="29737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H="1">
            <a:off x="6351914" y="2881658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>
            <a:off x="5918125" y="3125236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H="1">
            <a:off x="6424300" y="1860594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5967088" y="21698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flipH="1">
            <a:off x="6164489" y="2895214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H="1">
            <a:off x="6775923" y="280012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H="1">
            <a:off x="6351914" y="1835198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flipH="1">
            <a:off x="5902549" y="2604791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H="1">
            <a:off x="5945205" y="2795258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H="1">
            <a:off x="6896045" y="1922016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672290" y="252803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H="1">
            <a:off x="6351914" y="2232556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H="1">
            <a:off x="7885992" y="285319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H="1">
            <a:off x="8266105" y="2164325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H="1">
            <a:off x="6544841" y="142958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H="1">
            <a:off x="6070525" y="155879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>
            <a:off x="5660561" y="198823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H="1">
            <a:off x="5996513" y="153103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H="1">
            <a:off x="5662288" y="18650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 flipH="1">
            <a:off x="6864604" y="252442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H="1">
            <a:off x="7005199" y="1970696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flipH="1">
            <a:off x="6878640" y="2429196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H="1">
            <a:off x="7663140" y="2378815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H="1">
            <a:off x="6064925" y="127718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flipH="1">
            <a:off x="6467562" y="112478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H="1">
            <a:off x="5808381" y="1804221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 flipH="1">
            <a:off x="6215598" y="155275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flipH="1">
            <a:off x="6728069" y="133437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 flipH="1">
            <a:off x="7365062" y="153103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>
            <a:off x="7116568" y="2120900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H="1">
            <a:off x="5980937" y="223348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 flipH="1">
            <a:off x="7579152" y="223448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 flipH="1">
            <a:off x="6458203" y="1622361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 flipH="1">
            <a:off x="7449050" y="237230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flipH="1">
            <a:off x="5965361" y="229303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H="1">
            <a:off x="7046616" y="20174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>
            <a:off x="6641138" y="1904774"/>
            <a:ext cx="228354" cy="29869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 flipH="1">
            <a:off x="7039098" y="1645989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 flipH="1">
            <a:off x="7252657" y="2320583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>
            <a:off x="7399973" y="3013641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>
            <a:off x="6504314" y="1987598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H="1">
            <a:off x="6129175" y="1898126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H="1">
            <a:off x="6460853" y="155263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H="1">
            <a:off x="6270161" y="2604791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H="1">
            <a:off x="7804024" y="2266496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H="1">
            <a:off x="6980033" y="1531446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>
            <a:off x="6710664" y="2339596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flipH="1">
            <a:off x="7197086" y="2490458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H="1">
            <a:off x="8182117" y="2404798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H="1">
            <a:off x="8182117" y="2560181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H="1">
            <a:off x="7890056" y="2721401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 flipH="1">
            <a:off x="6217325" y="142958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H="1">
            <a:off x="6588302" y="158198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H="1">
            <a:off x="6354149" y="188678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H="1">
            <a:off x="6882642" y="1527074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H="1">
            <a:off x="7032580" y="1570946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H="1">
            <a:off x="5945205" y="1645989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H="1">
            <a:off x="5655981" y="2172265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H="1">
            <a:off x="5351181" y="137863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H="1">
            <a:off x="7636048" y="168343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 flipH="1">
            <a:off x="6438137" y="1715076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H="1">
            <a:off x="8266105" y="2578343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 flipH="1">
            <a:off x="7439781" y="2716031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flipH="1">
            <a:off x="6656714" y="246774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 flipH="1">
            <a:off x="6290227" y="2622585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 flipH="1">
            <a:off x="7691745" y="2245759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 flipH="1">
            <a:off x="6535974" y="2866306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 flipH="1">
            <a:off x="6271888" y="24746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 flipH="1">
            <a:off x="6656714" y="2139998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 flipH="1">
            <a:off x="5592149" y="153103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 flipH="1">
            <a:off x="5814688" y="20174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flipH="1">
            <a:off x="7365062" y="1956388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/>
          <p:nvPr/>
        </p:nvCxnSpPr>
        <p:spPr>
          <a:xfrm flipH="1">
            <a:off x="6607450" y="2371856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 flipH="1">
            <a:off x="5814688" y="20174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 flipH="1">
            <a:off x="6453311" y="165896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 flipH="1">
            <a:off x="7214592" y="253287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 flipH="1">
            <a:off x="6714666" y="3023999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 flipH="1">
            <a:off x="5876793" y="2061659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 flipH="1">
            <a:off x="5902549" y="2604791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 flipH="1">
            <a:off x="7567949" y="214590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 flipH="1">
            <a:off x="7722080" y="218254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 flipH="1">
            <a:off x="6921211" y="2911846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 flipH="1">
            <a:off x="5954275" y="2056783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 flipH="1">
            <a:off x="8098129" y="280012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H="1">
            <a:off x="7806068" y="2178490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 flipH="1">
            <a:off x="6436410" y="238688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 flipH="1">
            <a:off x="6285737" y="253828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 flipH="1">
            <a:off x="7552060" y="2593151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/>
          <p:nvPr/>
        </p:nvCxnSpPr>
        <p:spPr>
          <a:xfrm flipH="1">
            <a:off x="7972000" y="2319575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 flipH="1">
            <a:off x="6035500" y="2513983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 flipH="1">
            <a:off x="6270161" y="259783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 flipH="1">
            <a:off x="7231997" y="2949640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 flipH="1">
            <a:off x="6271888" y="24746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 flipH="1">
            <a:off x="6641138" y="214063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 flipH="1">
            <a:off x="6603878" y="2795323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 flipH="1">
            <a:off x="6424288" y="26270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 flipH="1">
            <a:off x="6809114" y="2292398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/>
          <p:nvPr/>
        </p:nvCxnSpPr>
        <p:spPr>
          <a:xfrm flipH="1">
            <a:off x="6607450" y="141163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>
            <a:off x="6955110" y="1931068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H="1">
            <a:off x="6824690" y="2247149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flipH="1">
            <a:off x="6117761" y="244543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/>
          <p:nvPr/>
        </p:nvCxnSpPr>
        <p:spPr>
          <a:xfrm flipH="1">
            <a:off x="6812057" y="2622585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/>
        </p:nvCxnSpPr>
        <p:spPr>
          <a:xfrm flipH="1">
            <a:off x="7399973" y="2716031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/>
          <p:nvPr/>
        </p:nvCxnSpPr>
        <p:spPr>
          <a:xfrm flipH="1">
            <a:off x="6256312" y="27794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/>
        </p:nvCxnSpPr>
        <p:spPr>
          <a:xfrm flipH="1">
            <a:off x="5472429" y="2774545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/>
          <p:nvPr/>
        </p:nvCxnSpPr>
        <p:spPr>
          <a:xfrm flipH="1">
            <a:off x="6054949" y="2757191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/>
          <p:nvPr/>
        </p:nvCxnSpPr>
        <p:spPr>
          <a:xfrm flipH="1">
            <a:off x="7663140" y="2097949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 flipH="1">
            <a:off x="7806068" y="2456721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 flipH="1">
            <a:off x="6703950" y="1718081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/>
          <p:cNvCxnSpPr/>
          <p:nvPr/>
        </p:nvCxnSpPr>
        <p:spPr>
          <a:xfrm flipH="1">
            <a:off x="8098129" y="238688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/>
          <p:cNvCxnSpPr/>
          <p:nvPr/>
        </p:nvCxnSpPr>
        <p:spPr>
          <a:xfrm flipH="1">
            <a:off x="7374648" y="23222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/>
          <p:cNvCxnSpPr/>
          <p:nvPr/>
        </p:nvCxnSpPr>
        <p:spPr>
          <a:xfrm flipH="1">
            <a:off x="8412413" y="140035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/>
          <p:nvPr/>
        </p:nvCxnSpPr>
        <p:spPr>
          <a:xfrm flipH="1">
            <a:off x="7607757" y="290263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/>
          <p:nvPr/>
        </p:nvCxnSpPr>
        <p:spPr>
          <a:xfrm flipH="1">
            <a:off x="6438137" y="269068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 flipH="1">
            <a:off x="7636048" y="2338058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/>
          <p:nvPr/>
        </p:nvCxnSpPr>
        <p:spPr>
          <a:xfrm flipH="1">
            <a:off x="7007731" y="2672249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/>
          <p:nvPr/>
        </p:nvCxnSpPr>
        <p:spPr>
          <a:xfrm flipH="1">
            <a:off x="7969289" y="2927385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/>
          <p:nvPr/>
        </p:nvCxnSpPr>
        <p:spPr>
          <a:xfrm flipH="1">
            <a:off x="7315985" y="2728295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/>
          <p:nvPr/>
        </p:nvCxnSpPr>
        <p:spPr>
          <a:xfrm flipH="1">
            <a:off x="7969980" y="2664108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/>
          <p:nvPr/>
        </p:nvCxnSpPr>
        <p:spPr>
          <a:xfrm flipH="1">
            <a:off x="7097420" y="2837154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/>
          <p:nvPr/>
        </p:nvCxnSpPr>
        <p:spPr>
          <a:xfrm flipH="1">
            <a:off x="6934462" y="2604791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/>
          <p:nvPr/>
        </p:nvCxnSpPr>
        <p:spPr>
          <a:xfrm flipH="1">
            <a:off x="7399973" y="2812864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/>
          <p:nvPr/>
        </p:nvCxnSpPr>
        <p:spPr>
          <a:xfrm flipH="1">
            <a:off x="6576688" y="27794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/>
          <p:nvPr/>
        </p:nvCxnSpPr>
        <p:spPr>
          <a:xfrm flipH="1">
            <a:off x="6961514" y="2444798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/>
          <p:nvPr/>
        </p:nvCxnSpPr>
        <p:spPr>
          <a:xfrm flipH="1">
            <a:off x="6117761" y="244543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/>
          <p:cNvCxnSpPr/>
          <p:nvPr/>
        </p:nvCxnSpPr>
        <p:spPr>
          <a:xfrm flipH="1">
            <a:off x="6256312" y="27794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 flipH="1">
            <a:off x="5912525" y="1442359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/>
          <p:cNvCxnSpPr/>
          <p:nvPr/>
        </p:nvCxnSpPr>
        <p:spPr>
          <a:xfrm flipH="1">
            <a:off x="6207864" y="1527074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/>
          <p:nvPr/>
        </p:nvCxnSpPr>
        <p:spPr>
          <a:xfrm flipH="1">
            <a:off x="6187900" y="2666383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/>
          <p:cNvCxnSpPr/>
          <p:nvPr/>
        </p:nvCxnSpPr>
        <p:spPr>
          <a:xfrm flipH="1">
            <a:off x="6408712" y="29318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/>
          <p:cNvCxnSpPr/>
          <p:nvPr/>
        </p:nvCxnSpPr>
        <p:spPr>
          <a:xfrm flipH="1">
            <a:off x="7508408" y="2972836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/>
          <p:cNvCxnSpPr/>
          <p:nvPr/>
        </p:nvCxnSpPr>
        <p:spPr>
          <a:xfrm flipH="1">
            <a:off x="6207349" y="2909591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/>
          <p:cNvCxnSpPr/>
          <p:nvPr/>
        </p:nvCxnSpPr>
        <p:spPr>
          <a:xfrm flipH="1">
            <a:off x="6674525" y="188678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/>
          <p:cNvCxnSpPr/>
          <p:nvPr/>
        </p:nvCxnSpPr>
        <p:spPr>
          <a:xfrm flipH="1">
            <a:off x="6213163" y="1785783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/>
          <p:cNvCxnSpPr/>
          <p:nvPr/>
        </p:nvCxnSpPr>
        <p:spPr>
          <a:xfrm flipH="1">
            <a:off x="7384084" y="2248890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/>
          <p:cNvCxnSpPr/>
          <p:nvPr/>
        </p:nvCxnSpPr>
        <p:spPr>
          <a:xfrm flipH="1">
            <a:off x="6825198" y="216235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/>
          <p:cNvCxnSpPr/>
          <p:nvPr/>
        </p:nvCxnSpPr>
        <p:spPr>
          <a:xfrm flipH="1">
            <a:off x="7638092" y="252442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/>
          <p:cNvCxnSpPr/>
          <p:nvPr/>
        </p:nvCxnSpPr>
        <p:spPr>
          <a:xfrm flipH="1">
            <a:off x="8191941" y="1640226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/>
          <p:cNvCxnSpPr/>
          <p:nvPr/>
        </p:nvCxnSpPr>
        <p:spPr>
          <a:xfrm flipH="1">
            <a:off x="7336645" y="2289691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/>
          <p:cNvCxnSpPr/>
          <p:nvPr/>
        </p:nvCxnSpPr>
        <p:spPr>
          <a:xfrm flipH="1">
            <a:off x="6590537" y="284308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 flipH="1">
            <a:off x="5956104" y="1626268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 flipH="1">
            <a:off x="8023965" y="127718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 flipH="1">
            <a:off x="6340300" y="2818783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 flipH="1">
            <a:off x="6560093" y="218254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 flipH="1">
            <a:off x="6299586" y="1645989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 flipH="1">
            <a:off x="6576688" y="27794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 flipH="1">
            <a:off x="8667682" y="222535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 flipH="1">
            <a:off x="6576688" y="27794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/>
          <p:nvPr/>
        </p:nvCxnSpPr>
        <p:spPr>
          <a:xfrm flipH="1">
            <a:off x="6964882" y="3217699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 flipH="1">
            <a:off x="8320590" y="2690919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/>
          <p:nvPr/>
        </p:nvCxnSpPr>
        <p:spPr>
          <a:xfrm flipH="1">
            <a:off x="6117761" y="244543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/>
          <p:cNvCxnSpPr/>
          <p:nvPr/>
        </p:nvCxnSpPr>
        <p:spPr>
          <a:xfrm flipH="1">
            <a:off x="6256312" y="27794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/>
          <p:cNvCxnSpPr/>
          <p:nvPr/>
        </p:nvCxnSpPr>
        <p:spPr>
          <a:xfrm flipH="1">
            <a:off x="6270161" y="259783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Connector 340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/>
          <p:cNvCxnSpPr/>
          <p:nvPr/>
        </p:nvCxnSpPr>
        <p:spPr>
          <a:xfrm flipH="1">
            <a:off x="5267193" y="2178490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/>
          <p:cNvCxnSpPr/>
          <p:nvPr/>
        </p:nvCxnSpPr>
        <p:spPr>
          <a:xfrm flipH="1">
            <a:off x="6187900" y="2666383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/>
          <p:nvPr/>
        </p:nvCxnSpPr>
        <p:spPr>
          <a:xfrm flipH="1">
            <a:off x="6687866" y="246774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/>
          <p:cNvCxnSpPr/>
          <p:nvPr/>
        </p:nvCxnSpPr>
        <p:spPr>
          <a:xfrm flipH="1">
            <a:off x="6813393" y="246774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/>
          <p:cNvCxnSpPr/>
          <p:nvPr/>
        </p:nvCxnSpPr>
        <p:spPr>
          <a:xfrm flipH="1">
            <a:off x="6897064" y="2881658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/>
          <p:cNvCxnSpPr/>
          <p:nvPr/>
        </p:nvCxnSpPr>
        <p:spPr>
          <a:xfrm flipH="1">
            <a:off x="6674525" y="188678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/>
          <p:cNvCxnSpPr/>
          <p:nvPr/>
        </p:nvCxnSpPr>
        <p:spPr>
          <a:xfrm flipH="1">
            <a:off x="6590537" y="2078503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/>
          <p:cNvCxnSpPr/>
          <p:nvPr/>
        </p:nvCxnSpPr>
        <p:spPr>
          <a:xfrm flipH="1">
            <a:off x="6811349" y="234398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/>
          <p:cNvCxnSpPr/>
          <p:nvPr/>
        </p:nvCxnSpPr>
        <p:spPr>
          <a:xfrm flipH="1">
            <a:off x="6825198" y="216235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/>
          <p:cNvCxnSpPr/>
          <p:nvPr/>
        </p:nvCxnSpPr>
        <p:spPr>
          <a:xfrm flipH="1">
            <a:off x="6609986" y="2321711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/>
          <p:cNvCxnSpPr/>
          <p:nvPr/>
        </p:nvCxnSpPr>
        <p:spPr>
          <a:xfrm flipH="1">
            <a:off x="6652642" y="2512178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/>
          <p:nvPr/>
        </p:nvCxnSpPr>
        <p:spPr>
          <a:xfrm flipH="1">
            <a:off x="7237324" y="240755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/>
          <p:cNvCxnSpPr/>
          <p:nvPr/>
        </p:nvCxnSpPr>
        <p:spPr>
          <a:xfrm flipH="1">
            <a:off x="6088336" y="2916870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/>
          <p:cNvCxnSpPr/>
          <p:nvPr/>
        </p:nvCxnSpPr>
        <p:spPr>
          <a:xfrm flipH="1">
            <a:off x="6084374" y="18650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/>
          <p:cNvCxnSpPr/>
          <p:nvPr/>
        </p:nvCxnSpPr>
        <p:spPr>
          <a:xfrm flipH="1">
            <a:off x="6424288" y="26270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/>
          <p:nvPr/>
        </p:nvCxnSpPr>
        <p:spPr>
          <a:xfrm flipH="1">
            <a:off x="5653234" y="2677655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/>
          <p:cNvCxnSpPr/>
          <p:nvPr/>
        </p:nvCxnSpPr>
        <p:spPr>
          <a:xfrm flipH="1">
            <a:off x="6935973" y="2746631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/>
          <p:nvPr/>
        </p:nvCxnSpPr>
        <p:spPr>
          <a:xfrm flipH="1">
            <a:off x="5640405" y="2555505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Connector 359"/>
          <p:cNvCxnSpPr/>
          <p:nvPr/>
        </p:nvCxnSpPr>
        <p:spPr>
          <a:xfrm flipH="1">
            <a:off x="6072670" y="2214434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/>
          <p:cNvCxnSpPr/>
          <p:nvPr/>
        </p:nvCxnSpPr>
        <p:spPr>
          <a:xfrm flipH="1">
            <a:off x="6945938" y="244543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/>
          <p:cNvCxnSpPr/>
          <p:nvPr/>
        </p:nvCxnSpPr>
        <p:spPr>
          <a:xfrm flipH="1">
            <a:off x="6451986" y="2120900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62"/>
          <p:cNvCxnSpPr/>
          <p:nvPr/>
        </p:nvCxnSpPr>
        <p:spPr>
          <a:xfrm flipH="1">
            <a:off x="7123086" y="29318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Connector 363"/>
          <p:cNvCxnSpPr/>
          <p:nvPr/>
        </p:nvCxnSpPr>
        <p:spPr>
          <a:xfrm flipH="1">
            <a:off x="7113914" y="2597198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/>
          <p:cNvCxnSpPr/>
          <p:nvPr/>
        </p:nvCxnSpPr>
        <p:spPr>
          <a:xfrm>
            <a:off x="5355761" y="2757191"/>
            <a:ext cx="762000" cy="0"/>
          </a:xfrm>
          <a:prstGeom prst="line">
            <a:avLst/>
          </a:prstGeom>
          <a:ln w="5715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1163694" y="198257"/>
            <a:ext cx="1877473" cy="369332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Reads – sample 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10" name="TextBox 309"/>
          <p:cNvSpPr txBox="1"/>
          <p:nvPr/>
        </p:nvSpPr>
        <p:spPr>
          <a:xfrm>
            <a:off x="5907848" y="248409"/>
            <a:ext cx="2150184" cy="369332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K-</a:t>
            </a:r>
            <a:r>
              <a:rPr lang="en-US" dirty="0" err="1" smtClean="0">
                <a:solidFill>
                  <a:srgbClr val="FFFFFF"/>
                </a:solidFill>
              </a:rPr>
              <a:t>mers</a:t>
            </a:r>
            <a:r>
              <a:rPr lang="en-US" dirty="0" smtClean="0">
                <a:solidFill>
                  <a:srgbClr val="FFFFFF"/>
                </a:solidFill>
              </a:rPr>
              <a:t> – sample B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36</a:t>
            </a:fld>
            <a:endParaRPr lang="en-US"/>
          </a:p>
        </p:txBody>
      </p:sp>
      <p:cxnSp>
        <p:nvCxnSpPr>
          <p:cNvPr id="311" name="Straight Connector 310"/>
          <p:cNvCxnSpPr/>
          <p:nvPr/>
        </p:nvCxnSpPr>
        <p:spPr>
          <a:xfrm flipH="1">
            <a:off x="3481734" y="1491429"/>
            <a:ext cx="5161" cy="1966476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/>
          <p:nvPr/>
        </p:nvCxnSpPr>
        <p:spPr>
          <a:xfrm flipH="1">
            <a:off x="5772933" y="1561167"/>
            <a:ext cx="5161" cy="1966476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3" name="Rectangle 312"/>
          <p:cNvSpPr/>
          <p:nvPr/>
        </p:nvSpPr>
        <p:spPr>
          <a:xfrm>
            <a:off x="1833873" y="5521147"/>
            <a:ext cx="5289213" cy="120032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i="1" dirty="0" smtClean="0">
                <a:solidFill>
                  <a:schemeClr val="bg1"/>
                </a:solidFill>
              </a:rPr>
              <a:t>Trick 2: </a:t>
            </a:r>
            <a:r>
              <a:rPr lang="en-US" sz="2400" i="1" dirty="0">
                <a:solidFill>
                  <a:schemeClr val="bg1"/>
                </a:solidFill>
              </a:rPr>
              <a:t>We </a:t>
            </a:r>
            <a:r>
              <a:rPr lang="en-US" sz="2400" i="1" dirty="0" smtClean="0">
                <a:solidFill>
                  <a:schemeClr val="bg1"/>
                </a:solidFill>
              </a:rPr>
              <a:t>can estimate </a:t>
            </a:r>
            <a:r>
              <a:rPr lang="en-US" sz="2400" i="1" dirty="0">
                <a:solidFill>
                  <a:schemeClr val="bg1"/>
                </a:solidFill>
              </a:rPr>
              <a:t>the sequencing coverage of a </a:t>
            </a:r>
            <a:r>
              <a:rPr lang="en-US" sz="2400" i="1" dirty="0" smtClean="0">
                <a:solidFill>
                  <a:schemeClr val="bg1"/>
                </a:solidFill>
              </a:rPr>
              <a:t>read across different samples</a:t>
            </a:r>
            <a:endParaRPr lang="en-US" sz="2400" i="1" dirty="0">
              <a:solidFill>
                <a:schemeClr val="bg1"/>
              </a:solidFill>
            </a:endParaRPr>
          </a:p>
        </p:txBody>
      </p:sp>
      <p:sp>
        <p:nvSpPr>
          <p:cNvPr id="308" name="Rectangle 307"/>
          <p:cNvSpPr/>
          <p:nvPr/>
        </p:nvSpPr>
        <p:spPr>
          <a:xfrm>
            <a:off x="1855386" y="3738664"/>
            <a:ext cx="5289213" cy="1569660"/>
          </a:xfrm>
          <a:prstGeom prst="rect">
            <a:avLst/>
          </a:prstGeom>
          <a:solidFill>
            <a:srgbClr val="1F497D"/>
          </a:solidFill>
        </p:spPr>
        <p:txBody>
          <a:bodyPr wrap="square">
            <a:spAutoFit/>
          </a:bodyPr>
          <a:lstStyle/>
          <a:p>
            <a:r>
              <a:rPr lang="en-US" sz="2400" b="1" i="1" dirty="0" smtClean="0">
                <a:solidFill>
                  <a:schemeClr val="bg1"/>
                </a:solidFill>
              </a:rPr>
              <a:t>Trick 1: </a:t>
            </a:r>
            <a:r>
              <a:rPr lang="en-US" sz="2400" i="1" dirty="0">
                <a:solidFill>
                  <a:schemeClr val="bg1"/>
                </a:solidFill>
              </a:rPr>
              <a:t>We can use median k-mer abundance to estimate the sequencing coverage of a read without a reference assembly.</a:t>
            </a:r>
          </a:p>
        </p:txBody>
      </p:sp>
    </p:spTree>
    <p:extLst>
      <p:ext uri="{BB962C8B-B14F-4D97-AF65-F5344CB8AC3E}">
        <p14:creationId xmlns:p14="http://schemas.microsoft.com/office/powerpoint/2010/main" val="3511259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/>
          <p:cNvSpPr/>
          <p:nvPr/>
        </p:nvSpPr>
        <p:spPr>
          <a:xfrm>
            <a:off x="472978" y="295882"/>
            <a:ext cx="5082450" cy="171472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2145409" y="4767893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1017485" y="4783818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996631" y="1394616"/>
            <a:ext cx="762000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>
            <a:off x="1377631" y="116620"/>
            <a:ext cx="5161" cy="1966476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741349" y="2016072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Coverage = 4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4371289" y="360095"/>
            <a:ext cx="1060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A</a:t>
            </a:r>
            <a:endParaRPr lang="en-US" dirty="0"/>
          </a:p>
        </p:txBody>
      </p:sp>
      <p:sp>
        <p:nvSpPr>
          <p:cNvPr id="141" name="Rounded Rectangle 140"/>
          <p:cNvSpPr/>
          <p:nvPr/>
        </p:nvSpPr>
        <p:spPr>
          <a:xfrm>
            <a:off x="472079" y="2451894"/>
            <a:ext cx="5082450" cy="171472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ounded Rectangle 141"/>
          <p:cNvSpPr/>
          <p:nvPr/>
        </p:nvSpPr>
        <p:spPr>
          <a:xfrm>
            <a:off x="472723" y="4572695"/>
            <a:ext cx="5082450" cy="171472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9BBB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Straight Connector 142"/>
          <p:cNvCxnSpPr/>
          <p:nvPr/>
        </p:nvCxnSpPr>
        <p:spPr>
          <a:xfrm>
            <a:off x="1061883" y="78242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1505196" y="1255569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1992251" y="1866431"/>
            <a:ext cx="935733" cy="0"/>
          </a:xfrm>
          <a:prstGeom prst="line">
            <a:avLst/>
          </a:prstGeom>
          <a:ln w="28575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935570" y="103422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2858175" y="72942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2051775" y="625874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>
            <a:off x="2727633" y="103422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>
            <a:off x="2606428" y="1380990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1670775" y="89783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3728883" y="94791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3368428" y="191975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2092616" y="990360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1017485" y="1564890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>
            <a:off x="1823883" y="147169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>
            <a:off x="2760290" y="147169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>
            <a:off x="2651433" y="175835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3797975" y="156356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3489633" y="1255569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4082764" y="171496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>
            <a:off x="4082764" y="139461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5" name="TextBox 194"/>
          <p:cNvSpPr txBox="1"/>
          <p:nvPr/>
        </p:nvSpPr>
        <p:spPr>
          <a:xfrm>
            <a:off x="4347748" y="252084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B</a:t>
            </a:r>
            <a:endParaRPr lang="en-US" dirty="0"/>
          </a:p>
        </p:txBody>
      </p:sp>
      <p:sp>
        <p:nvSpPr>
          <p:cNvPr id="196" name="TextBox 195"/>
          <p:cNvSpPr txBox="1"/>
          <p:nvPr/>
        </p:nvSpPr>
        <p:spPr>
          <a:xfrm>
            <a:off x="4442592" y="471463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C</a:t>
            </a:r>
            <a:endParaRPr lang="en-US" dirty="0"/>
          </a:p>
        </p:txBody>
      </p:sp>
      <p:cxnSp>
        <p:nvCxnSpPr>
          <p:cNvPr id="197" name="Straight Connector 196"/>
          <p:cNvCxnSpPr/>
          <p:nvPr/>
        </p:nvCxnSpPr>
        <p:spPr>
          <a:xfrm>
            <a:off x="810881" y="2852778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>
            <a:off x="1029900" y="3045239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>
            <a:off x="996631" y="3758629"/>
            <a:ext cx="935733" cy="0"/>
          </a:xfrm>
          <a:prstGeom prst="line">
            <a:avLst/>
          </a:prstGeom>
          <a:ln w="28575" cmpd="sng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>
            <a:off x="2715881" y="292642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>
            <a:off x="2934761" y="2639380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>
            <a:off x="2585883" y="2511204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>
            <a:off x="3630825" y="292642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>
            <a:off x="2709874" y="3455760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>
            <a:off x="3535225" y="2799608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>
            <a:off x="2546984" y="2799608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>
            <a:off x="1006824" y="3455760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>
            <a:off x="2727633" y="3192809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>
            <a:off x="877419" y="321128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>
            <a:off x="1486569" y="3607160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>
            <a:off x="2334881" y="3590590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/>
          <p:nvPr/>
        </p:nvCxnSpPr>
        <p:spPr>
          <a:xfrm>
            <a:off x="1979825" y="3859211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>
            <a:off x="3597624" y="3455760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>
            <a:off x="2741825" y="325822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>
            <a:off x="3239175" y="364308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>
            <a:off x="3347883" y="305966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>
            <a:off x="3035958" y="6000424"/>
            <a:ext cx="935733" cy="0"/>
          </a:xfrm>
          <a:prstGeom prst="line">
            <a:avLst/>
          </a:prstGeom>
          <a:ln w="28575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>
            <a:off x="2056025" y="5451359"/>
            <a:ext cx="76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>
            <a:off x="963825" y="5690290"/>
            <a:ext cx="76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1697570" y="5777735"/>
            <a:ext cx="76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963825" y="6000424"/>
            <a:ext cx="76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2662083" y="5821125"/>
            <a:ext cx="76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2818025" y="5626335"/>
            <a:ext cx="76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4093414" y="5777735"/>
            <a:ext cx="76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239175" y="5457389"/>
            <a:ext cx="76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3630825" y="373572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3023796" y="3886137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3667799" y="3951078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767703" y="3951078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930008" y="2016072"/>
            <a:ext cx="264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Read Coverage Profile: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201607" y="2994095"/>
            <a:ext cx="1741094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A:B:C</a:t>
            </a:r>
          </a:p>
          <a:p>
            <a:pPr algn="ctr"/>
            <a:endParaRPr lang="en-US" sz="5400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6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4</a:t>
            </a:r>
            <a:r>
              <a:rPr lang="en-US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:</a:t>
            </a:r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6:2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6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241" name="Straight Connector 240"/>
          <p:cNvCxnSpPr/>
          <p:nvPr/>
        </p:nvCxnSpPr>
        <p:spPr>
          <a:xfrm>
            <a:off x="935570" y="2781600"/>
            <a:ext cx="762000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 flipH="1">
            <a:off x="1367309" y="2385404"/>
            <a:ext cx="5161" cy="1966476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TextBox 242"/>
          <p:cNvSpPr txBox="1"/>
          <p:nvPr/>
        </p:nvSpPr>
        <p:spPr>
          <a:xfrm>
            <a:off x="741349" y="4175165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Coverage = 6</a:t>
            </a:r>
            <a:endParaRPr lang="en-US" dirty="0"/>
          </a:p>
        </p:txBody>
      </p:sp>
      <p:cxnSp>
        <p:nvCxnSpPr>
          <p:cNvPr id="244" name="Straight Connector 243"/>
          <p:cNvCxnSpPr/>
          <p:nvPr/>
        </p:nvCxnSpPr>
        <p:spPr>
          <a:xfrm>
            <a:off x="1006824" y="5451359"/>
            <a:ext cx="762000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 flipH="1">
            <a:off x="1372470" y="4320945"/>
            <a:ext cx="5161" cy="1966476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" name="TextBox 245"/>
          <p:cNvSpPr txBox="1"/>
          <p:nvPr/>
        </p:nvSpPr>
        <p:spPr>
          <a:xfrm>
            <a:off x="803722" y="6356631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Coverage = 2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37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627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25"/>
    </mc:Choice>
    <mc:Fallback xmlns="">
      <p:transition xmlns:p14="http://schemas.microsoft.com/office/powerpoint/2010/main" spd="slow" advTm="1612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/>
          <p:cNvSpPr/>
          <p:nvPr/>
        </p:nvSpPr>
        <p:spPr>
          <a:xfrm>
            <a:off x="6716485" y="4922157"/>
            <a:ext cx="1886857" cy="1143000"/>
          </a:xfrm>
          <a:prstGeom prst="roundRect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6879771" y="5074557"/>
            <a:ext cx="76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260771" y="5234214"/>
            <a:ext cx="76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6966857" y="5390243"/>
            <a:ext cx="76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16485" y="5531757"/>
            <a:ext cx="76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097485" y="5695043"/>
            <a:ext cx="76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716485" y="5890985"/>
            <a:ext cx="76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728857" y="5916385"/>
            <a:ext cx="76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41771" y="5582557"/>
            <a:ext cx="76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7768771" y="5430157"/>
            <a:ext cx="76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7728857" y="5074557"/>
            <a:ext cx="76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895771" y="5713186"/>
            <a:ext cx="76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768771" y="5248728"/>
            <a:ext cx="76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6821714" y="825501"/>
            <a:ext cx="1886857" cy="114300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821714" y="2717800"/>
            <a:ext cx="1886857" cy="1143000"/>
          </a:xfrm>
          <a:prstGeom prst="roundRect">
            <a:avLst/>
          </a:prstGeom>
          <a:solidFill>
            <a:schemeClr val="tx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930571" y="1193800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126514" y="2960914"/>
            <a:ext cx="762000" cy="0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832600" y="3116943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821714" y="148045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963228" y="3421743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821714" y="183968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594600" y="364308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507514" y="3309257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9656" y="321128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932056" y="139700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761514" y="3439886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826828" y="102325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801428" y="1792513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278914" y="3113314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985000" y="3269343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634514" y="1578428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115628" y="3574143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974114" y="199208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747000" y="379548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786914" y="3309257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801428" y="2852057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659914" y="146231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6959599" y="102325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6915614" y="2960914"/>
            <a:ext cx="935733" cy="0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247072" y="2807678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rgbClr val="C0504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rgbClr val="C0504D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1501788" y="1985664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1539466" y="1523999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>
            <a:off x="2886667" y="1858666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2924345" y="1397001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489249" y="1985664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526927" y="1523999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5365419" y="1287165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5403097" y="825500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4289482" y="561592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4327160" y="99927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3664047" y="1023257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701725" y="561592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3892041" y="2040093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3929719" y="1578428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75" name="Straight Connector 74"/>
          <p:cNvCxnSpPr/>
          <p:nvPr/>
        </p:nvCxnSpPr>
        <p:spPr>
          <a:xfrm>
            <a:off x="4227677" y="1531258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4265355" y="1069593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77" name="Straight Connector 76"/>
          <p:cNvCxnSpPr/>
          <p:nvPr/>
        </p:nvCxnSpPr>
        <p:spPr>
          <a:xfrm>
            <a:off x="1745722" y="1523999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1783400" y="1062334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79" name="Straight Connector 78"/>
          <p:cNvCxnSpPr/>
          <p:nvPr/>
        </p:nvCxnSpPr>
        <p:spPr>
          <a:xfrm>
            <a:off x="1930709" y="935336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1968387" y="473671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81" name="Straight Connector 80"/>
          <p:cNvCxnSpPr/>
          <p:nvPr/>
        </p:nvCxnSpPr>
        <p:spPr>
          <a:xfrm>
            <a:off x="5616148" y="1985664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5653826" y="1523999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83" name="Straight Connector 82"/>
          <p:cNvCxnSpPr/>
          <p:nvPr/>
        </p:nvCxnSpPr>
        <p:spPr>
          <a:xfrm>
            <a:off x="679327" y="4035808"/>
            <a:ext cx="935733" cy="0"/>
          </a:xfrm>
          <a:prstGeom prst="line">
            <a:avLst/>
          </a:prstGeom>
          <a:ln w="76200" cmpd="sng">
            <a:solidFill>
              <a:srgbClr val="C0504D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717005" y="3574143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rgbClr val="C0504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rgbClr val="C0504D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>
            <a:off x="3294867" y="4007616"/>
            <a:ext cx="935733" cy="0"/>
          </a:xfrm>
          <a:prstGeom prst="line">
            <a:avLst/>
          </a:prstGeom>
          <a:ln w="76200" cmpd="sng">
            <a:solidFill>
              <a:srgbClr val="C0504D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3332545" y="3545951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rgbClr val="C0504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rgbClr val="C0504D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>
            <a:off x="3532904" y="3481473"/>
            <a:ext cx="935733" cy="0"/>
          </a:xfrm>
          <a:prstGeom prst="line">
            <a:avLst/>
          </a:prstGeom>
          <a:ln w="76200" cmpd="sng">
            <a:solidFill>
              <a:srgbClr val="C0504D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3570582" y="3019808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rgbClr val="C0504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rgbClr val="C0504D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91" name="Straight Connector 90"/>
          <p:cNvCxnSpPr/>
          <p:nvPr/>
        </p:nvCxnSpPr>
        <p:spPr>
          <a:xfrm>
            <a:off x="658303" y="5851908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95981" y="5390243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chemeClr val="accent3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93" name="Straight Connector 92"/>
          <p:cNvCxnSpPr/>
          <p:nvPr/>
        </p:nvCxnSpPr>
        <p:spPr>
          <a:xfrm>
            <a:off x="5002868" y="4969045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5040546" y="4507380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chemeClr val="accent3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97" name="Straight Connector 96"/>
          <p:cNvCxnSpPr/>
          <p:nvPr/>
        </p:nvCxnSpPr>
        <p:spPr>
          <a:xfrm>
            <a:off x="1988612" y="5680528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2026290" y="5218863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chemeClr val="accent3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99" name="Straight Connector 98"/>
          <p:cNvCxnSpPr/>
          <p:nvPr/>
        </p:nvCxnSpPr>
        <p:spPr>
          <a:xfrm>
            <a:off x="3380030" y="5944018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>
          <a:xfrm>
            <a:off x="3417708" y="5482353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101" name="Straight Connector 100"/>
          <p:cNvCxnSpPr/>
          <p:nvPr/>
        </p:nvCxnSpPr>
        <p:spPr>
          <a:xfrm>
            <a:off x="2980986" y="5479560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2" name="Rectangle 101"/>
          <p:cNvSpPr/>
          <p:nvPr/>
        </p:nvSpPr>
        <p:spPr>
          <a:xfrm>
            <a:off x="3018664" y="5017895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103" name="Straight Connector 102"/>
          <p:cNvCxnSpPr/>
          <p:nvPr/>
        </p:nvCxnSpPr>
        <p:spPr>
          <a:xfrm>
            <a:off x="1785589" y="6438616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1823267" y="5976951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105" name="Straight Connector 104"/>
          <p:cNvCxnSpPr/>
          <p:nvPr/>
        </p:nvCxnSpPr>
        <p:spPr>
          <a:xfrm>
            <a:off x="4075277" y="5449695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4112955" y="4988030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107" name="Straight Connector 106"/>
          <p:cNvCxnSpPr/>
          <p:nvPr/>
        </p:nvCxnSpPr>
        <p:spPr>
          <a:xfrm>
            <a:off x="4580636" y="5957554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4618314" y="5495889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109" name="Straight Connector 108"/>
          <p:cNvCxnSpPr/>
          <p:nvPr/>
        </p:nvCxnSpPr>
        <p:spPr>
          <a:xfrm>
            <a:off x="452130" y="5218863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>
            <a:off x="489808" y="4757198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111" name="Straight Connector 110"/>
          <p:cNvCxnSpPr/>
          <p:nvPr/>
        </p:nvCxnSpPr>
        <p:spPr>
          <a:xfrm>
            <a:off x="1431617" y="3313722"/>
            <a:ext cx="935733" cy="0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2" name="Rectangle 111"/>
          <p:cNvSpPr/>
          <p:nvPr/>
        </p:nvSpPr>
        <p:spPr>
          <a:xfrm>
            <a:off x="1469295" y="2852057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113" name="Straight Connector 112"/>
          <p:cNvCxnSpPr/>
          <p:nvPr/>
        </p:nvCxnSpPr>
        <p:spPr>
          <a:xfrm>
            <a:off x="1672317" y="3943138"/>
            <a:ext cx="935733" cy="0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1709995" y="3481473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115" name="Straight Connector 114"/>
          <p:cNvCxnSpPr/>
          <p:nvPr/>
        </p:nvCxnSpPr>
        <p:spPr>
          <a:xfrm>
            <a:off x="4644119" y="3347775"/>
            <a:ext cx="935733" cy="0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4681797" y="2886110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117" name="Straight Connector 116"/>
          <p:cNvCxnSpPr/>
          <p:nvPr/>
        </p:nvCxnSpPr>
        <p:spPr>
          <a:xfrm>
            <a:off x="2608050" y="3647269"/>
            <a:ext cx="935733" cy="0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8" name="Rectangle 117"/>
          <p:cNvSpPr/>
          <p:nvPr/>
        </p:nvSpPr>
        <p:spPr>
          <a:xfrm>
            <a:off x="2645728" y="3185604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119" name="Straight Connector 118"/>
          <p:cNvCxnSpPr/>
          <p:nvPr/>
        </p:nvCxnSpPr>
        <p:spPr>
          <a:xfrm>
            <a:off x="5403097" y="5332321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0" name="Rectangle 119"/>
          <p:cNvSpPr/>
          <p:nvPr/>
        </p:nvSpPr>
        <p:spPr>
          <a:xfrm>
            <a:off x="5440775" y="4870656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121" name="Straight Connector 120"/>
          <p:cNvCxnSpPr/>
          <p:nvPr/>
        </p:nvCxnSpPr>
        <p:spPr>
          <a:xfrm>
            <a:off x="5709185" y="5935081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2" name="Rectangle 121"/>
          <p:cNvSpPr/>
          <p:nvPr/>
        </p:nvSpPr>
        <p:spPr>
          <a:xfrm>
            <a:off x="5746863" y="5473416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123" name="Straight Connector 122"/>
          <p:cNvCxnSpPr/>
          <p:nvPr/>
        </p:nvCxnSpPr>
        <p:spPr>
          <a:xfrm>
            <a:off x="1711330" y="5218863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Rectangle 123"/>
          <p:cNvSpPr/>
          <p:nvPr/>
        </p:nvSpPr>
        <p:spPr>
          <a:xfrm>
            <a:off x="1749008" y="4757198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127" name="Straight Connector 126"/>
          <p:cNvCxnSpPr/>
          <p:nvPr/>
        </p:nvCxnSpPr>
        <p:spPr>
          <a:xfrm>
            <a:off x="6196009" y="6669448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6233687" y="6207783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rgbClr val="9BBB59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129" name="Straight Connector 128"/>
          <p:cNvCxnSpPr/>
          <p:nvPr/>
        </p:nvCxnSpPr>
        <p:spPr>
          <a:xfrm>
            <a:off x="413655" y="1397001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0" name="Rectangle 129"/>
          <p:cNvSpPr/>
          <p:nvPr/>
        </p:nvSpPr>
        <p:spPr>
          <a:xfrm>
            <a:off x="451333" y="935336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7260771" y="459154"/>
            <a:ext cx="1060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A</a:t>
            </a:r>
            <a:endParaRPr lang="en-US" dirty="0"/>
          </a:p>
        </p:txBody>
      </p:sp>
      <p:sp>
        <p:nvSpPr>
          <p:cNvPr id="132" name="TextBox 131"/>
          <p:cNvSpPr txBox="1"/>
          <p:nvPr/>
        </p:nvSpPr>
        <p:spPr>
          <a:xfrm>
            <a:off x="7238499" y="234846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B</a:t>
            </a:r>
            <a:endParaRPr lang="en-US" dirty="0"/>
          </a:p>
        </p:txBody>
      </p:sp>
      <p:sp>
        <p:nvSpPr>
          <p:cNvPr id="133" name="TextBox 132"/>
          <p:cNvSpPr txBox="1"/>
          <p:nvPr/>
        </p:nvSpPr>
        <p:spPr>
          <a:xfrm>
            <a:off x="7162299" y="455282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C</a:t>
            </a:r>
            <a:endParaRPr lang="en-US" dirty="0"/>
          </a:p>
        </p:txBody>
      </p:sp>
      <p:cxnSp>
        <p:nvCxnSpPr>
          <p:cNvPr id="125" name="Straight Connector 124"/>
          <p:cNvCxnSpPr/>
          <p:nvPr/>
        </p:nvCxnSpPr>
        <p:spPr>
          <a:xfrm>
            <a:off x="338061" y="3326571"/>
            <a:ext cx="935733" cy="0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38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670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4781"/>
    </mc:Choice>
    <mc:Fallback xmlns="">
      <p:transition xmlns:p14="http://schemas.microsoft.com/office/powerpoint/2010/main" advTm="5478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/>
          <p:cNvSpPr/>
          <p:nvPr/>
        </p:nvSpPr>
        <p:spPr>
          <a:xfrm>
            <a:off x="6716485" y="4922157"/>
            <a:ext cx="1886857" cy="1143000"/>
          </a:xfrm>
          <a:prstGeom prst="roundRect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6879771" y="5074557"/>
            <a:ext cx="76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260771" y="5234214"/>
            <a:ext cx="76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6966857" y="5390243"/>
            <a:ext cx="76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16485" y="5531757"/>
            <a:ext cx="76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097485" y="5695043"/>
            <a:ext cx="76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716485" y="5890985"/>
            <a:ext cx="76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728857" y="5916385"/>
            <a:ext cx="76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41771" y="5582557"/>
            <a:ext cx="76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7768771" y="5430157"/>
            <a:ext cx="76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7728857" y="5074557"/>
            <a:ext cx="76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895771" y="5713186"/>
            <a:ext cx="76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768771" y="5248728"/>
            <a:ext cx="76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6821714" y="825501"/>
            <a:ext cx="1886857" cy="114300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821714" y="2717800"/>
            <a:ext cx="1886857" cy="1143000"/>
          </a:xfrm>
          <a:prstGeom prst="roundRect">
            <a:avLst/>
          </a:prstGeom>
          <a:solidFill>
            <a:schemeClr val="tx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930571" y="1193800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126514" y="2960914"/>
            <a:ext cx="762000" cy="0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832600" y="3116943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821714" y="148045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963228" y="3421743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821714" y="183968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594600" y="364308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507514" y="3309257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9656" y="321128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932056" y="139700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761514" y="3439886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826828" y="102325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801428" y="1792513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278914" y="3113314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985000" y="3269343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634514" y="1578428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115628" y="3574143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974114" y="199208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747000" y="379548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786914" y="3309257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801428" y="2852057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659914" y="146231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6959599" y="102325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6915614" y="2960914"/>
            <a:ext cx="935733" cy="0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247072" y="2807678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rgbClr val="C0504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rgbClr val="C0504D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1501788" y="1985664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1539466" y="1523999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>
            <a:off x="2886667" y="1858666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2924345" y="1397001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489249" y="1985664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526927" y="1523999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5365419" y="1287165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5403097" y="825500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4289482" y="561592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4327160" y="99927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3664047" y="1023257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701725" y="561592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3892041" y="2040093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3929719" y="1578428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75" name="Straight Connector 74"/>
          <p:cNvCxnSpPr/>
          <p:nvPr/>
        </p:nvCxnSpPr>
        <p:spPr>
          <a:xfrm>
            <a:off x="4227677" y="1531258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4265355" y="1069593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77" name="Straight Connector 76"/>
          <p:cNvCxnSpPr/>
          <p:nvPr/>
        </p:nvCxnSpPr>
        <p:spPr>
          <a:xfrm>
            <a:off x="1745722" y="1523999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1783400" y="1062334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79" name="Straight Connector 78"/>
          <p:cNvCxnSpPr/>
          <p:nvPr/>
        </p:nvCxnSpPr>
        <p:spPr>
          <a:xfrm>
            <a:off x="1930709" y="935336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1968387" y="473671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81" name="Straight Connector 80"/>
          <p:cNvCxnSpPr/>
          <p:nvPr/>
        </p:nvCxnSpPr>
        <p:spPr>
          <a:xfrm>
            <a:off x="5616148" y="1985664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5653826" y="1523999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83" name="Straight Connector 82"/>
          <p:cNvCxnSpPr/>
          <p:nvPr/>
        </p:nvCxnSpPr>
        <p:spPr>
          <a:xfrm>
            <a:off x="679327" y="4035808"/>
            <a:ext cx="935733" cy="0"/>
          </a:xfrm>
          <a:prstGeom prst="line">
            <a:avLst/>
          </a:prstGeom>
          <a:ln w="76200" cmpd="sng">
            <a:solidFill>
              <a:srgbClr val="C0504D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717005" y="3574143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rgbClr val="C0504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rgbClr val="C0504D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>
            <a:off x="3294867" y="4007616"/>
            <a:ext cx="935733" cy="0"/>
          </a:xfrm>
          <a:prstGeom prst="line">
            <a:avLst/>
          </a:prstGeom>
          <a:ln w="76200" cmpd="sng">
            <a:solidFill>
              <a:srgbClr val="C0504D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3332545" y="3545951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rgbClr val="C0504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rgbClr val="C0504D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>
            <a:off x="3532904" y="3481473"/>
            <a:ext cx="935733" cy="0"/>
          </a:xfrm>
          <a:prstGeom prst="line">
            <a:avLst/>
          </a:prstGeom>
          <a:ln w="76200" cmpd="sng">
            <a:solidFill>
              <a:srgbClr val="C0504D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3570582" y="3019808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rgbClr val="C0504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rgbClr val="C0504D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91" name="Straight Connector 90"/>
          <p:cNvCxnSpPr/>
          <p:nvPr/>
        </p:nvCxnSpPr>
        <p:spPr>
          <a:xfrm>
            <a:off x="658303" y="5851908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95981" y="5390243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chemeClr val="accent3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93" name="Straight Connector 92"/>
          <p:cNvCxnSpPr/>
          <p:nvPr/>
        </p:nvCxnSpPr>
        <p:spPr>
          <a:xfrm>
            <a:off x="5002868" y="4969045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5040546" y="4507380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chemeClr val="accent3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97" name="Straight Connector 96"/>
          <p:cNvCxnSpPr/>
          <p:nvPr/>
        </p:nvCxnSpPr>
        <p:spPr>
          <a:xfrm>
            <a:off x="1988612" y="5680528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2026290" y="5218863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chemeClr val="accent3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99" name="Straight Connector 98"/>
          <p:cNvCxnSpPr/>
          <p:nvPr/>
        </p:nvCxnSpPr>
        <p:spPr>
          <a:xfrm>
            <a:off x="3380030" y="5944018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>
          <a:xfrm>
            <a:off x="3417708" y="5482353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101" name="Straight Connector 100"/>
          <p:cNvCxnSpPr/>
          <p:nvPr/>
        </p:nvCxnSpPr>
        <p:spPr>
          <a:xfrm>
            <a:off x="2980986" y="5479560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2" name="Rectangle 101"/>
          <p:cNvSpPr/>
          <p:nvPr/>
        </p:nvSpPr>
        <p:spPr>
          <a:xfrm>
            <a:off x="3018664" y="5017895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103" name="Straight Connector 102"/>
          <p:cNvCxnSpPr/>
          <p:nvPr/>
        </p:nvCxnSpPr>
        <p:spPr>
          <a:xfrm>
            <a:off x="1785589" y="6438616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1823267" y="5976951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105" name="Straight Connector 104"/>
          <p:cNvCxnSpPr/>
          <p:nvPr/>
        </p:nvCxnSpPr>
        <p:spPr>
          <a:xfrm>
            <a:off x="4075277" y="5449695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4112955" y="4988030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107" name="Straight Connector 106"/>
          <p:cNvCxnSpPr/>
          <p:nvPr/>
        </p:nvCxnSpPr>
        <p:spPr>
          <a:xfrm>
            <a:off x="4580636" y="5957554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4618314" y="5495889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109" name="Straight Connector 108"/>
          <p:cNvCxnSpPr/>
          <p:nvPr/>
        </p:nvCxnSpPr>
        <p:spPr>
          <a:xfrm>
            <a:off x="452130" y="5218863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>
            <a:off x="489808" y="4757198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111" name="Straight Connector 110"/>
          <p:cNvCxnSpPr/>
          <p:nvPr/>
        </p:nvCxnSpPr>
        <p:spPr>
          <a:xfrm>
            <a:off x="1431617" y="3313722"/>
            <a:ext cx="935733" cy="0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2" name="Rectangle 111"/>
          <p:cNvSpPr/>
          <p:nvPr/>
        </p:nvSpPr>
        <p:spPr>
          <a:xfrm>
            <a:off x="1469295" y="2852057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113" name="Straight Connector 112"/>
          <p:cNvCxnSpPr/>
          <p:nvPr/>
        </p:nvCxnSpPr>
        <p:spPr>
          <a:xfrm>
            <a:off x="1672317" y="3943138"/>
            <a:ext cx="935733" cy="0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1709995" y="3481473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115" name="Straight Connector 114"/>
          <p:cNvCxnSpPr/>
          <p:nvPr/>
        </p:nvCxnSpPr>
        <p:spPr>
          <a:xfrm>
            <a:off x="4644119" y="3347775"/>
            <a:ext cx="935733" cy="0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4681797" y="2886110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117" name="Straight Connector 116"/>
          <p:cNvCxnSpPr/>
          <p:nvPr/>
        </p:nvCxnSpPr>
        <p:spPr>
          <a:xfrm>
            <a:off x="2608050" y="3647269"/>
            <a:ext cx="935733" cy="0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8" name="Rectangle 117"/>
          <p:cNvSpPr/>
          <p:nvPr/>
        </p:nvSpPr>
        <p:spPr>
          <a:xfrm>
            <a:off x="2645728" y="3185604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119" name="Straight Connector 118"/>
          <p:cNvCxnSpPr/>
          <p:nvPr/>
        </p:nvCxnSpPr>
        <p:spPr>
          <a:xfrm>
            <a:off x="5403097" y="5332321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0" name="Rectangle 119"/>
          <p:cNvSpPr/>
          <p:nvPr/>
        </p:nvSpPr>
        <p:spPr>
          <a:xfrm>
            <a:off x="5440775" y="4870656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121" name="Straight Connector 120"/>
          <p:cNvCxnSpPr/>
          <p:nvPr/>
        </p:nvCxnSpPr>
        <p:spPr>
          <a:xfrm>
            <a:off x="5709185" y="5935081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2" name="Rectangle 121"/>
          <p:cNvSpPr/>
          <p:nvPr/>
        </p:nvSpPr>
        <p:spPr>
          <a:xfrm>
            <a:off x="5746863" y="5473416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123" name="Straight Connector 122"/>
          <p:cNvCxnSpPr/>
          <p:nvPr/>
        </p:nvCxnSpPr>
        <p:spPr>
          <a:xfrm>
            <a:off x="1711330" y="5218863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Rectangle 123"/>
          <p:cNvSpPr/>
          <p:nvPr/>
        </p:nvSpPr>
        <p:spPr>
          <a:xfrm>
            <a:off x="1749008" y="4757198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127" name="Straight Connector 126"/>
          <p:cNvCxnSpPr/>
          <p:nvPr/>
        </p:nvCxnSpPr>
        <p:spPr>
          <a:xfrm>
            <a:off x="6196009" y="6669448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6233687" y="6207783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rgbClr val="9BBB59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129" name="Straight Connector 128"/>
          <p:cNvCxnSpPr/>
          <p:nvPr/>
        </p:nvCxnSpPr>
        <p:spPr>
          <a:xfrm>
            <a:off x="413655" y="1397001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0" name="Rectangle 129"/>
          <p:cNvSpPr/>
          <p:nvPr/>
        </p:nvSpPr>
        <p:spPr>
          <a:xfrm>
            <a:off x="451333" y="935336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7260771" y="459154"/>
            <a:ext cx="1060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A</a:t>
            </a:r>
            <a:endParaRPr lang="en-US" dirty="0"/>
          </a:p>
        </p:txBody>
      </p:sp>
      <p:sp>
        <p:nvSpPr>
          <p:cNvPr id="132" name="TextBox 131"/>
          <p:cNvSpPr txBox="1"/>
          <p:nvPr/>
        </p:nvSpPr>
        <p:spPr>
          <a:xfrm>
            <a:off x="7238499" y="234846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B</a:t>
            </a:r>
            <a:endParaRPr lang="en-US" dirty="0"/>
          </a:p>
        </p:txBody>
      </p:sp>
      <p:sp>
        <p:nvSpPr>
          <p:cNvPr id="133" name="TextBox 132"/>
          <p:cNvSpPr txBox="1"/>
          <p:nvPr/>
        </p:nvSpPr>
        <p:spPr>
          <a:xfrm>
            <a:off x="7162299" y="455282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C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594036" y="2179096"/>
            <a:ext cx="4746755" cy="3069632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“</a:t>
            </a:r>
            <a:r>
              <a:rPr lang="en-US" sz="2000" dirty="0" err="1" smtClean="0">
                <a:solidFill>
                  <a:schemeClr val="bg1"/>
                </a:solidFill>
              </a:rPr>
              <a:t>Contigs</a:t>
            </a:r>
            <a:r>
              <a:rPr lang="en-US" sz="2000" dirty="0" smtClean="0">
                <a:solidFill>
                  <a:schemeClr val="bg1"/>
                </a:solidFill>
              </a:rPr>
              <a:t> with similar coverage profiles are likely to have originated from the same microbial population” (</a:t>
            </a:r>
            <a:r>
              <a:rPr lang="en-US" sz="2000" dirty="0" err="1" smtClean="0">
                <a:solidFill>
                  <a:schemeClr val="bg1"/>
                </a:solidFill>
              </a:rPr>
              <a:t>Imelfort</a:t>
            </a:r>
            <a:r>
              <a:rPr lang="en-US" sz="2000" dirty="0" smtClean="0">
                <a:solidFill>
                  <a:schemeClr val="bg1"/>
                </a:solidFill>
              </a:rPr>
              <a:t> et al. 2014)</a:t>
            </a:r>
          </a:p>
          <a:p>
            <a:pPr algn="ctr"/>
            <a:endParaRPr lang="en-US" sz="2000" dirty="0" smtClean="0">
              <a:solidFill>
                <a:schemeClr val="bg1"/>
              </a:solidFill>
            </a:endParaRPr>
          </a:p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Reads with </a:t>
            </a:r>
            <a:r>
              <a:rPr lang="en-US" sz="2000" dirty="0">
                <a:solidFill>
                  <a:schemeClr val="bg1"/>
                </a:solidFill>
              </a:rPr>
              <a:t>similar coverage profiles are likely to have originated from the same </a:t>
            </a:r>
            <a:r>
              <a:rPr lang="en-US" sz="2000" dirty="0" smtClean="0">
                <a:solidFill>
                  <a:schemeClr val="bg1"/>
                </a:solidFill>
              </a:rPr>
              <a:t>species. 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125" name="Straight Connector 124"/>
          <p:cNvCxnSpPr/>
          <p:nvPr/>
        </p:nvCxnSpPr>
        <p:spPr>
          <a:xfrm>
            <a:off x="338061" y="3326571"/>
            <a:ext cx="935733" cy="0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39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219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4781"/>
    </mc:Choice>
    <mc:Fallback xmlns="">
      <p:transition xmlns:p14="http://schemas.microsoft.com/office/powerpoint/2010/main" advTm="5478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18975" y="2862592"/>
            <a:ext cx="48684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i="1" dirty="0" smtClean="0"/>
              <a:t>”...functional analysis of the </a:t>
            </a:r>
            <a:r>
              <a:rPr lang="da-DK" b="1" i="1" dirty="0" err="1" smtClean="0">
                <a:solidFill>
                  <a:srgbClr val="FF0000"/>
                </a:solidFill>
              </a:rPr>
              <a:t>collective</a:t>
            </a:r>
            <a:r>
              <a:rPr lang="da-DK" b="1" i="1" dirty="0" smtClean="0">
                <a:solidFill>
                  <a:srgbClr val="FF0000"/>
                </a:solidFill>
              </a:rPr>
              <a:t> </a:t>
            </a:r>
            <a:r>
              <a:rPr lang="da-DK" b="1" i="1" dirty="0" err="1" smtClean="0">
                <a:solidFill>
                  <a:srgbClr val="FF0000"/>
                </a:solidFill>
              </a:rPr>
              <a:t>genomes</a:t>
            </a:r>
            <a:r>
              <a:rPr lang="da-DK" b="1" i="1" dirty="0" smtClean="0">
                <a:solidFill>
                  <a:srgbClr val="FF0000"/>
                </a:solidFill>
              </a:rPr>
              <a:t> </a:t>
            </a:r>
            <a:r>
              <a:rPr lang="da-DK" i="1" dirty="0" smtClean="0"/>
              <a:t>of </a:t>
            </a:r>
            <a:r>
              <a:rPr lang="da-DK" i="1" dirty="0" err="1" smtClean="0"/>
              <a:t>soil</a:t>
            </a:r>
            <a:r>
              <a:rPr lang="da-DK" i="1" dirty="0" smtClean="0"/>
              <a:t> microflora, which </a:t>
            </a:r>
            <a:r>
              <a:rPr lang="da-DK" i="1" dirty="0" err="1" smtClean="0"/>
              <a:t>we</a:t>
            </a:r>
            <a:r>
              <a:rPr lang="da-DK" i="1" dirty="0" smtClean="0"/>
              <a:t> term the </a:t>
            </a:r>
            <a:r>
              <a:rPr lang="da-DK" i="1" dirty="0" err="1" smtClean="0">
                <a:solidFill>
                  <a:srgbClr val="C00000"/>
                </a:solidFill>
              </a:rPr>
              <a:t>metagenome</a:t>
            </a:r>
            <a:r>
              <a:rPr lang="da-DK" i="1" dirty="0" smtClean="0"/>
              <a:t> of the </a:t>
            </a:r>
            <a:r>
              <a:rPr lang="da-DK" i="1" dirty="0" err="1" smtClean="0"/>
              <a:t>soil</a:t>
            </a:r>
            <a:r>
              <a:rPr lang="da-DK" i="1" dirty="0" smtClean="0"/>
              <a:t>.”</a:t>
            </a:r>
          </a:p>
          <a:p>
            <a:endParaRPr lang="da-DK" i="1" dirty="0" smtClean="0"/>
          </a:p>
          <a:p>
            <a:r>
              <a:rPr lang="da-DK" i="1" dirty="0" smtClean="0"/>
              <a:t> - J. Handelsman et al., 1998  </a:t>
            </a:r>
            <a:endParaRPr lang="da-DK" i="1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346074"/>
            <a:ext cx="3017838" cy="219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725" y="2743000"/>
            <a:ext cx="2452174" cy="1800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67200" y="1616669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Arial" charset="0"/>
                <a:cs typeface="Arial Unicode MS" charset="0"/>
              </a:rPr>
              <a:t>M</a:t>
            </a:r>
            <a:r>
              <a:rPr lang="en-US" dirty="0" smtClean="0">
                <a:latin typeface="Arial" charset="0"/>
                <a:cs typeface="Arial Unicode MS" charset="0"/>
              </a:rPr>
              <a:t>ost </a:t>
            </a:r>
            <a:r>
              <a:rPr lang="en-US" dirty="0">
                <a:latin typeface="Arial" charset="0"/>
                <a:cs typeface="Arial Unicode MS" charset="0"/>
              </a:rPr>
              <a:t>of </a:t>
            </a:r>
            <a:r>
              <a:rPr lang="en-US" dirty="0" smtClean="0">
                <a:latin typeface="Arial" charset="0"/>
                <a:cs typeface="Arial Unicode MS" charset="0"/>
              </a:rPr>
              <a:t>the microorganisms can </a:t>
            </a:r>
            <a:r>
              <a:rPr lang="en-US" dirty="0">
                <a:latin typeface="Arial" charset="0"/>
                <a:cs typeface="Arial Unicode MS" charset="0"/>
              </a:rPr>
              <a:t>not be cultured and </a:t>
            </a:r>
            <a:r>
              <a:rPr lang="en-US" dirty="0" smtClean="0">
                <a:latin typeface="Arial" charset="0"/>
                <a:cs typeface="Arial Unicode MS" charset="0"/>
              </a:rPr>
              <a:t>isolated </a:t>
            </a:r>
            <a:r>
              <a:rPr lang="en-US" dirty="0">
                <a:latin typeface="Arial" charset="0"/>
                <a:cs typeface="Arial Unicode MS" charset="0"/>
              </a:rPr>
              <a:t>and sequenced in </a:t>
            </a:r>
            <a:r>
              <a:rPr lang="en-US" dirty="0" smtClean="0">
                <a:latin typeface="Arial" charset="0"/>
                <a:cs typeface="Arial Unicode MS" charset="0"/>
              </a:rPr>
              <a:t> way</a:t>
            </a:r>
            <a:r>
              <a:rPr lang="en-US" dirty="0">
                <a:latin typeface="Arial" charset="0"/>
                <a:cs typeface="Arial Unicode MS" charset="0"/>
              </a:rPr>
              <a:t>.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13520" y="4748245"/>
            <a:ext cx="71180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dirty="0" smtClean="0"/>
              <a:t>In </a:t>
            </a:r>
            <a:r>
              <a:rPr lang="en-US" dirty="0"/>
              <a:t>a gram of soil, there are approximately a billion microbial cells, containing an estimated </a:t>
            </a:r>
            <a:r>
              <a:rPr lang="en-US" b="1" dirty="0"/>
              <a:t>4 </a:t>
            </a:r>
            <a:r>
              <a:rPr lang="en-US" b="1" dirty="0" err="1"/>
              <a:t>petabase</a:t>
            </a:r>
            <a:r>
              <a:rPr lang="en-US" b="1" dirty="0"/>
              <a:t> pairs </a:t>
            </a:r>
            <a:r>
              <a:rPr lang="en-US" dirty="0"/>
              <a:t>of DNA (Jack A. Gilbert,2013)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7582" y="5394576"/>
            <a:ext cx="7118099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dirty="0" smtClean="0"/>
              <a:t>+</a:t>
            </a:r>
          </a:p>
          <a:p>
            <a:pPr marL="0" lvl="1"/>
            <a:r>
              <a:rPr lang="en-US" dirty="0" smtClean="0"/>
              <a:t>Improvement of next generation sequencing             </a:t>
            </a:r>
            <a:r>
              <a:rPr lang="en-US" sz="2800" dirty="0"/>
              <a:t>= </a:t>
            </a:r>
            <a:r>
              <a:rPr lang="en-US" sz="2800" b="1" dirty="0">
                <a:solidFill>
                  <a:srgbClr val="FF6600"/>
                </a:solidFill>
              </a:rPr>
              <a:t>data </a:t>
            </a:r>
            <a:r>
              <a:rPr lang="en-US" sz="2800" b="1" dirty="0" smtClean="0">
                <a:solidFill>
                  <a:srgbClr val="FF6600"/>
                </a:solidFill>
              </a:rPr>
              <a:t>deluge</a:t>
            </a:r>
            <a:endParaRPr lang="en-US" sz="2800" dirty="0" smtClean="0"/>
          </a:p>
          <a:p>
            <a:pPr marL="0" lvl="1"/>
            <a:r>
              <a:rPr lang="en-US" dirty="0" smtClean="0"/>
              <a:t>+</a:t>
            </a:r>
          </a:p>
          <a:p>
            <a:pPr marL="0" lvl="1"/>
            <a:r>
              <a:rPr lang="en-US" dirty="0" smtClean="0"/>
              <a:t>Decreasing cost of sequencing                 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4</a:t>
            </a:fld>
            <a:endParaRPr lang="en-US"/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5210148" y="359441"/>
            <a:ext cx="3385474" cy="88961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lIns="81639" tIns="632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r>
              <a:rPr lang="en-US" sz="2500" dirty="0" err="1">
                <a:solidFill>
                  <a:srgbClr val="FFFFFF"/>
                </a:solidFill>
              </a:rPr>
              <a:t>Metagenomics</a:t>
            </a:r>
            <a:r>
              <a:rPr lang="en-US" sz="2500" dirty="0">
                <a:solidFill>
                  <a:srgbClr val="FFFFFF"/>
                </a:solidFill>
              </a:rPr>
              <a:t> and </a:t>
            </a:r>
            <a:endParaRPr lang="en-US" sz="2500" dirty="0" smtClean="0">
              <a:solidFill>
                <a:srgbClr val="FFFFFF"/>
              </a:solidFill>
            </a:endParaRPr>
          </a:p>
          <a:p>
            <a:r>
              <a:rPr lang="en-US" sz="2500" dirty="0" smtClean="0">
                <a:solidFill>
                  <a:srgbClr val="FFFFFF"/>
                </a:solidFill>
              </a:rPr>
              <a:t>“big data”</a:t>
            </a:r>
            <a:endParaRPr lang="en-US" sz="2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98571"/>
      </p:ext>
    </p:extLst>
  </p:cSld>
  <p:clrMapOvr>
    <a:masterClrMapping/>
  </p:clrMapOvr>
  <p:transition xmlns:p14="http://schemas.microsoft.com/office/powerpoint/2010/main" spd="med" advTm="5103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413655" y="1397001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51333" y="935336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501788" y="1985664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539466" y="1523999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886667" y="1858666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924345" y="1397001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89249" y="1985664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26927" y="1523999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5365419" y="1287165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403097" y="825500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4289482" y="561592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327160" y="99927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664047" y="1023257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701725" y="561592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892041" y="2040093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929719" y="1578428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227677" y="1531258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265355" y="1069593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1745722" y="1523999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83400" y="1062334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1930709" y="935336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968387" y="473671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6309281" y="1954269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6309281" y="1397001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679327" y="4035808"/>
            <a:ext cx="935733" cy="0"/>
          </a:xfrm>
          <a:prstGeom prst="line">
            <a:avLst/>
          </a:prstGeom>
          <a:ln w="76200" cmpd="sng">
            <a:solidFill>
              <a:srgbClr val="C0504D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17005" y="3574143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rgbClr val="C0504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rgbClr val="C0504D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6196009" y="6669448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233687" y="6207783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rgbClr val="9BBB59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3294867" y="4007616"/>
            <a:ext cx="935733" cy="0"/>
          </a:xfrm>
          <a:prstGeom prst="line">
            <a:avLst/>
          </a:prstGeom>
          <a:ln w="76200" cmpd="sng">
            <a:solidFill>
              <a:srgbClr val="C0504D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332545" y="3545951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rgbClr val="C0504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rgbClr val="C0504D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3532904" y="3481473"/>
            <a:ext cx="935733" cy="0"/>
          </a:xfrm>
          <a:prstGeom prst="line">
            <a:avLst/>
          </a:prstGeom>
          <a:ln w="76200" cmpd="sng">
            <a:solidFill>
              <a:srgbClr val="C0504D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570582" y="3019808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rgbClr val="C0504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rgbClr val="C0504D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658303" y="5851908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95981" y="5390243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chemeClr val="accent3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5002868" y="4969045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5040546" y="4507380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chemeClr val="accent3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1988612" y="5680528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026290" y="5218863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chemeClr val="accent3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3380030" y="5944018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417708" y="5482353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3184698" y="5380247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241334" y="4941179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1785589" y="6438616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823267" y="5976951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4075277" y="5449695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4112955" y="4988030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4580636" y="5957554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4618314" y="5495889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452130" y="5218863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489808" y="4757198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53" name="Straight Connector 52"/>
          <p:cNvCxnSpPr/>
          <p:nvPr/>
        </p:nvCxnSpPr>
        <p:spPr>
          <a:xfrm>
            <a:off x="1431617" y="3313722"/>
            <a:ext cx="935733" cy="0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1469295" y="2852057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55" name="Straight Connector 54"/>
          <p:cNvCxnSpPr/>
          <p:nvPr/>
        </p:nvCxnSpPr>
        <p:spPr>
          <a:xfrm>
            <a:off x="1672317" y="3943138"/>
            <a:ext cx="935733" cy="0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709995" y="3481473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57" name="Straight Connector 56"/>
          <p:cNvCxnSpPr/>
          <p:nvPr/>
        </p:nvCxnSpPr>
        <p:spPr>
          <a:xfrm>
            <a:off x="4644119" y="3347775"/>
            <a:ext cx="935733" cy="0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4681797" y="2886110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2608050" y="3647269"/>
            <a:ext cx="935733" cy="0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2645728" y="3185604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6008420" y="5318803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5993786" y="4870488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6084014" y="5957554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6121692" y="5473416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65" name="Straight Connector 64"/>
          <p:cNvCxnSpPr/>
          <p:nvPr/>
        </p:nvCxnSpPr>
        <p:spPr>
          <a:xfrm>
            <a:off x="1711330" y="5218863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1749008" y="4757198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67" name="Straight Connector 66"/>
          <p:cNvCxnSpPr/>
          <p:nvPr/>
        </p:nvCxnSpPr>
        <p:spPr>
          <a:xfrm>
            <a:off x="247072" y="3237241"/>
            <a:ext cx="935733" cy="0"/>
          </a:xfrm>
          <a:prstGeom prst="line">
            <a:avLst/>
          </a:prstGeom>
          <a:ln w="76200" cmpd="sng">
            <a:solidFill>
              <a:srgbClr val="C0504D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0" name="Rounded Rectangle 69"/>
          <p:cNvSpPr/>
          <p:nvPr/>
        </p:nvSpPr>
        <p:spPr>
          <a:xfrm>
            <a:off x="120754" y="2234328"/>
            <a:ext cx="8695765" cy="34364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Genomic Content Sample A</a:t>
            </a:r>
            <a:endParaRPr lang="en-US" dirty="0"/>
          </a:p>
        </p:txBody>
      </p:sp>
      <p:sp>
        <p:nvSpPr>
          <p:cNvPr id="71" name="Rounded Rectangle 70"/>
          <p:cNvSpPr/>
          <p:nvPr/>
        </p:nvSpPr>
        <p:spPr>
          <a:xfrm>
            <a:off x="233721" y="4226760"/>
            <a:ext cx="8695765" cy="34364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Genomic Content Sample B</a:t>
            </a:r>
            <a:endParaRPr lang="en-US" dirty="0"/>
          </a:p>
        </p:txBody>
      </p:sp>
      <p:sp>
        <p:nvSpPr>
          <p:cNvPr id="72" name="Rounded Rectangle 71"/>
          <p:cNvSpPr/>
          <p:nvPr/>
        </p:nvSpPr>
        <p:spPr>
          <a:xfrm>
            <a:off x="284750" y="6438616"/>
            <a:ext cx="8695765" cy="34364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Genomic Content Sample C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247072" y="2807678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rgbClr val="C0504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rgbClr val="C0504D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3067537" y="195106"/>
            <a:ext cx="2448831" cy="6758073"/>
          </a:xfrm>
          <a:prstGeom prst="round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/>
          <p:cNvSpPr/>
          <p:nvPr/>
        </p:nvSpPr>
        <p:spPr>
          <a:xfrm>
            <a:off x="5639617" y="99927"/>
            <a:ext cx="2358639" cy="6758073"/>
          </a:xfrm>
          <a:prstGeom prst="round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ed Rectangle 75"/>
          <p:cNvSpPr/>
          <p:nvPr/>
        </p:nvSpPr>
        <p:spPr>
          <a:xfrm>
            <a:off x="120754" y="195106"/>
            <a:ext cx="2803591" cy="6758073"/>
          </a:xfrm>
          <a:prstGeom prst="round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989140" y="5495889"/>
            <a:ext cx="1296340" cy="584776"/>
          </a:xfrm>
          <a:prstGeom prst="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3366FF"/>
                </a:solidFill>
              </a:rPr>
              <a:t>bin 1</a:t>
            </a:r>
            <a:endParaRPr lang="en-US" sz="3200" dirty="0">
              <a:solidFill>
                <a:srgbClr val="3366FF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746806" y="5495889"/>
            <a:ext cx="1107401" cy="584776"/>
          </a:xfrm>
          <a:prstGeom prst="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3366FF"/>
                </a:solidFill>
              </a:rPr>
              <a:t>bin 2</a:t>
            </a:r>
            <a:endParaRPr lang="en-US" sz="3200" dirty="0">
              <a:solidFill>
                <a:srgbClr val="3366FF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277615" y="5494399"/>
            <a:ext cx="1077264" cy="584776"/>
          </a:xfrm>
          <a:prstGeom prst="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3366FF"/>
                </a:solidFill>
              </a:rPr>
              <a:t>bin 3</a:t>
            </a:r>
            <a:endParaRPr lang="en-US" sz="3200" dirty="0">
              <a:solidFill>
                <a:srgbClr val="3366FF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02136" y="3574143"/>
            <a:ext cx="6574692" cy="369332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Do the reads in each bin cover the same size of genomic region?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78009" y="4138048"/>
            <a:ext cx="6574692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6 reads with coverage of 3 in the sample where they are from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952823" y="5104084"/>
            <a:ext cx="6574692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2 reads with coverage of 2 in the sample where they are from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087509" y="4618698"/>
            <a:ext cx="4134993" cy="369332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722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959"/>
    </mc:Choice>
    <mc:Fallback xmlns="">
      <p:transition xmlns:p14="http://schemas.microsoft.com/office/powerpoint/2010/main" spd="slow" advTm="8695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81481E-6 L -0.19653 -0.1428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26" y="-715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1.48148E-6 L -0.19445 -0.1428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22" y="-715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44444E-6 L -0.40278 0.01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39" y="62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85185E-6 L -0.39688 0.0134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844" y="67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1.48148E-6 L -0.3691 -0.0217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55" y="-108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1481E-6 L -0.36823 -0.025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20" y="-129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.49913 0.033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48" y="169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.49028 0.0386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14" y="192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4544E-7 -3.67446E-6 L 0.18743 0.0152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72" y="76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2475E-6 4.46863E-7 L 0.18535 0.0113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68" y="55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5832E-6 -6.15456E-7 L -0.22878 0.0242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39" y="120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672E-6 -2.30377E-6 L -0.22666 0.0277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33" y="138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8455E-6 -3.80523E-6 L -0.20271 0.0381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35" y="18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0524E-6 -2.28314E-6 L -0.18882 0.0418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1" y="2082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3258E-6 -4.28142E-6 L 0.46815 0.01644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99" y="81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4228E-6 4.92482E-6 L 0.47084 0.02428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33" y="120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5041E-6 3.08653E-6 L 0.43673 -0.04373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36" y="-219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4114E-6 2.36927E-6 L 0.43829 -0.04859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06" y="-242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2.96296E-6 L -0.55069 0.01088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535" y="53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7.40741E-7 L -0.5474 0.0088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78" y="44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043E-7 -4.94683E-6 L -0.6806 -0.02334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039" y="-117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8348E-6 4.47527E-6 L -0.67748 -0.02659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883" y="-1341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2042E-6 -4.80074E-6 L 0.53491 0.0153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45" y="765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20597E-6 1.12141E-6 L 0.53716 0.00834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50" y="417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0611E-6 3.31484E-6 L 0.27377 0.01017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88" y="50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0916E-6 2.73694E-6 L 0.27568 0.00693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75" y="347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7 L 0.35139 0.17801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69" y="8889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81481E-6 L 0.3533 0.17778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56" y="8889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44444E-6 L 0.27517 0.0625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50" y="3125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1.85185E-6 L 0.27362 0.0636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81" y="3171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6108E-6 1.62888E-6 L 0.60041 -0.14299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12" y="-7149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833E-6 -3.26238E-6 L 0.60233 -0.13142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116" y="-65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4" grpId="0"/>
      <p:bldP spid="22" grpId="0"/>
      <p:bldP spid="24" grpId="0"/>
      <p:bldP spid="30" grpId="0"/>
      <p:bldP spid="32" grpId="0"/>
      <p:bldP spid="34" grpId="0"/>
      <p:bldP spid="38" grpId="0"/>
      <p:bldP spid="46" grpId="0"/>
      <p:bldP spid="52" grpId="0"/>
      <p:bldP spid="54" grpId="0"/>
      <p:bldP spid="56" grpId="0"/>
      <p:bldP spid="58" grpId="0"/>
      <p:bldP spid="60" grpId="0"/>
      <p:bldP spid="66" grpId="0"/>
      <p:bldP spid="70" grpId="0" animBg="1"/>
      <p:bldP spid="71" grpId="0" animBg="1"/>
      <p:bldP spid="72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41</a:t>
            </a:fld>
            <a:endParaRPr lang="en-US"/>
          </a:p>
        </p:txBody>
      </p:sp>
      <p:pic>
        <p:nvPicPr>
          <p:cNvPr id="3" name="Picture 2" descr="Screen Shot 2015-04-27 at 6.22.5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9558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51449" y="3001960"/>
            <a:ext cx="6882316" cy="369332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What is the size </a:t>
            </a:r>
            <a:r>
              <a:rPr lang="en-US" dirty="0">
                <a:solidFill>
                  <a:srgbClr val="FFFFFF"/>
                </a:solidFill>
              </a:rPr>
              <a:t>of genomic region </a:t>
            </a:r>
            <a:r>
              <a:rPr lang="en-US" dirty="0" smtClean="0">
                <a:solidFill>
                  <a:srgbClr val="FFFFFF"/>
                </a:solidFill>
              </a:rPr>
              <a:t>covered by the reads </a:t>
            </a:r>
            <a:r>
              <a:rPr lang="en-US" dirty="0">
                <a:solidFill>
                  <a:srgbClr val="FFFFFF"/>
                </a:solidFill>
              </a:rPr>
              <a:t>in each </a:t>
            </a:r>
            <a:r>
              <a:rPr lang="en-US" dirty="0" smtClean="0">
                <a:solidFill>
                  <a:srgbClr val="FFFFFF"/>
                </a:solidFill>
              </a:rPr>
              <a:t>bin?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51449" y="3682708"/>
            <a:ext cx="6574692" cy="923330"/>
          </a:xfrm>
          <a:prstGeom prst="rect">
            <a:avLst/>
          </a:prstGeom>
          <a:solidFill>
            <a:srgbClr val="95373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What we know: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 C: coverage of the read in the sample in the bin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N: number of reads in the bin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24173" y="209925"/>
            <a:ext cx="327276" cy="388362"/>
          </a:xfrm>
          <a:prstGeom prst="rect">
            <a:avLst/>
          </a:prstGeom>
          <a:solidFill>
            <a:schemeClr val="accent2">
              <a:alpha val="2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03849" y="478600"/>
            <a:ext cx="327276" cy="388362"/>
          </a:xfrm>
          <a:prstGeom prst="rect">
            <a:avLst/>
          </a:prstGeom>
          <a:solidFill>
            <a:schemeClr val="accent2">
              <a:alpha val="2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62228" y="1055487"/>
            <a:ext cx="327276" cy="388362"/>
          </a:xfrm>
          <a:prstGeom prst="rect">
            <a:avLst/>
          </a:prstGeom>
          <a:solidFill>
            <a:schemeClr val="accent2">
              <a:alpha val="2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07620" y="708906"/>
            <a:ext cx="327276" cy="388362"/>
          </a:xfrm>
          <a:prstGeom prst="rect">
            <a:avLst/>
          </a:prstGeom>
          <a:solidFill>
            <a:schemeClr val="accent2">
              <a:alpha val="2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49297" y="1760574"/>
            <a:ext cx="327276" cy="388362"/>
          </a:xfrm>
          <a:prstGeom prst="rect">
            <a:avLst/>
          </a:prstGeom>
          <a:solidFill>
            <a:schemeClr val="accent2">
              <a:alpha val="2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649811" y="1760574"/>
            <a:ext cx="327276" cy="388362"/>
          </a:xfrm>
          <a:prstGeom prst="rect">
            <a:avLst/>
          </a:prstGeom>
          <a:solidFill>
            <a:schemeClr val="accent2">
              <a:alpha val="2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948435" y="1566393"/>
            <a:ext cx="327276" cy="388362"/>
          </a:xfrm>
          <a:prstGeom prst="rect">
            <a:avLst/>
          </a:prstGeom>
          <a:solidFill>
            <a:schemeClr val="accent2">
              <a:alpha val="2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112073" y="861306"/>
            <a:ext cx="327276" cy="388362"/>
          </a:xfrm>
          <a:prstGeom prst="rect">
            <a:avLst/>
          </a:prstGeom>
          <a:solidFill>
            <a:schemeClr val="accent2">
              <a:alpha val="2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47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54547" y="661669"/>
            <a:ext cx="4298363" cy="274317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92099" y="108914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16785" y="126865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97785" y="157094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78785" y="106490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608643" y="898718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035249" y="302958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416329" y="1453889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203729" y="979489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178329" y="137863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07325" y="304550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02971" y="1472974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02971" y="2033258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106388" y="126821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761043" y="1051118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47787" y="168343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365529" y="203779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142043" y="153103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1386" y="2895214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093386" y="126821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27329" y="221276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61817" y="262258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626786" y="181667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127529" y="111374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54329" y="170157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227643" y="278544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118129" y="2795323"/>
            <a:ext cx="76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007074" y="236416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080444" y="2120900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971587" y="240755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065843" y="262258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118129" y="2212767"/>
            <a:ext cx="762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809787" y="1904774"/>
            <a:ext cx="762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402918" y="2364167"/>
            <a:ext cx="762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499129" y="2622585"/>
            <a:ext cx="762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402918" y="2043821"/>
            <a:ext cx="762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041167" y="2515636"/>
            <a:ext cx="762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02971" y="3197907"/>
            <a:ext cx="4058158" cy="0"/>
          </a:xfrm>
          <a:prstGeom prst="line">
            <a:avLst/>
          </a:prstGeom>
          <a:ln w="76200" cmpd="sng"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4715422" y="690070"/>
            <a:ext cx="4298363" cy="274317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4869875" y="3217699"/>
            <a:ext cx="4058158" cy="0"/>
          </a:xfrm>
          <a:prstGeom prst="line">
            <a:avLst/>
          </a:prstGeom>
          <a:ln w="76200" cmpd="sng"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5052688" y="1255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5205088" y="14078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5121100" y="15995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5341912" y="18650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5355761" y="16834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5140549" y="18427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5183205" y="20332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5271773" y="22127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5121100" y="23641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5140549" y="262258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5308525" y="251563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5205088" y="14078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5357488" y="1560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5273500" y="17519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5494312" y="2017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5508161" y="18358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5292949" y="19951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5335605" y="21856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5424173" y="23651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5273500" y="25165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>
            <a:off x="5292949" y="277498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5460925" y="266803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5357488" y="1560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5509888" y="17126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5425900" y="19043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>
            <a:off x="5646712" y="21698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5660561" y="19882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>
            <a:off x="5445349" y="21475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5488005" y="23380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>
            <a:off x="5576573" y="25175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>
            <a:off x="5425900" y="26689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>
            <a:off x="5445349" y="292738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5613325" y="282043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5760125" y="9723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5912525" y="11247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>
            <a:off x="5828537" y="131650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6775426" y="117538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H="1">
            <a:off x="6063198" y="140035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>
            <a:off x="7252657" y="17126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5890642" y="175017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7064021" y="165896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6172324" y="117272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5847986" y="233950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6916932" y="178743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>
            <a:off x="5509888" y="17126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>
            <a:off x="5662288" y="18650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>
            <a:off x="5578300" y="20567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H="1">
            <a:off x="5799112" y="2322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>
            <a:off x="6299586" y="210112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>
            <a:off x="6380019" y="145388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5640405" y="24904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>
            <a:off x="5728973" y="26699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5578300" y="28213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H="1">
            <a:off x="5940223" y="296367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>
            <a:off x="5765725" y="297283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H="1">
            <a:off x="5662288" y="18650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H="1">
            <a:off x="6168362" y="175017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>
            <a:off x="6402633" y="152707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H="1">
            <a:off x="5951512" y="24746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H="1">
            <a:off x="5965361" y="22930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H="1">
            <a:off x="5750149" y="24523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>
            <a:off x="5792805" y="26428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881373" y="28223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5730700" y="29737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H="1">
            <a:off x="6351914" y="28816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>
            <a:off x="5918125" y="312523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H="1">
            <a:off x="6424300" y="186059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5967088" y="21698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flipH="1">
            <a:off x="6164489" y="289521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H="1">
            <a:off x="6775923" y="280012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H="1">
            <a:off x="6351914" y="183519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flipH="1">
            <a:off x="5902549" y="26047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H="1">
            <a:off x="5945205" y="27952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H="1">
            <a:off x="6896045" y="192201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672290" y="25280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H="1">
            <a:off x="6351914" y="223255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H="1">
            <a:off x="7885992" y="285319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H="1">
            <a:off x="8266105" y="216432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H="1">
            <a:off x="6544841" y="14295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H="1">
            <a:off x="6070525" y="155879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>
            <a:off x="5660561" y="19882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H="1">
            <a:off x="5996513" y="15310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H="1">
            <a:off x="5662288" y="18650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 flipH="1">
            <a:off x="6864604" y="252442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H="1">
            <a:off x="7005199" y="197069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flipH="1">
            <a:off x="6878640" y="242919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H="1">
            <a:off x="7663140" y="237881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H="1">
            <a:off x="6064925" y="12771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flipH="1">
            <a:off x="6467562" y="11247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H="1">
            <a:off x="5808381" y="180422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 flipH="1">
            <a:off x="6215598" y="155275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flipH="1">
            <a:off x="6728069" y="133437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 flipH="1">
            <a:off x="7365062" y="15310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>
            <a:off x="7116568" y="212090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H="1">
            <a:off x="5980937" y="22334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 flipH="1">
            <a:off x="7579152" y="22344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 flipH="1">
            <a:off x="6458203" y="162236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 flipH="1">
            <a:off x="7449050" y="237230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flipH="1">
            <a:off x="5965361" y="22930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H="1">
            <a:off x="7046616" y="2017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>
            <a:off x="6641138" y="1904774"/>
            <a:ext cx="228354" cy="2986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 flipH="1">
            <a:off x="7039098" y="164598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 flipH="1">
            <a:off x="7252657" y="23205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>
            <a:off x="7399973" y="301364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>
            <a:off x="6504314" y="198759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H="1">
            <a:off x="6129175" y="189812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H="1">
            <a:off x="6460853" y="155263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H="1">
            <a:off x="6270161" y="26047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H="1">
            <a:off x="7804024" y="226649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H="1">
            <a:off x="6980033" y="153144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>
            <a:off x="6710664" y="233959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flipH="1">
            <a:off x="7197086" y="24904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H="1">
            <a:off x="8182117" y="240479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H="1">
            <a:off x="8182117" y="256018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H="1">
            <a:off x="7890056" y="272140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 flipH="1">
            <a:off x="6217325" y="14295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H="1">
            <a:off x="6588302" y="15819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H="1">
            <a:off x="6354149" y="18867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H="1">
            <a:off x="6882642" y="152707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H="1">
            <a:off x="7032580" y="157094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H="1">
            <a:off x="5945205" y="164598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H="1">
            <a:off x="5655981" y="217226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H="1">
            <a:off x="5351181" y="13786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H="1">
            <a:off x="7636048" y="16834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 flipH="1">
            <a:off x="6438137" y="171507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H="1">
            <a:off x="8266105" y="257834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 flipH="1">
            <a:off x="7439781" y="271603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flipH="1">
            <a:off x="6656714" y="246774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 flipH="1">
            <a:off x="6290227" y="262258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 flipH="1">
            <a:off x="7691745" y="224575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 flipH="1">
            <a:off x="6535974" y="286630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 flipH="1">
            <a:off x="6271888" y="24746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 flipH="1">
            <a:off x="6656714" y="213999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 flipH="1">
            <a:off x="5592149" y="15310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 flipH="1">
            <a:off x="5814688" y="2017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flipH="1">
            <a:off x="7365062" y="195638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/>
          <p:nvPr/>
        </p:nvCxnSpPr>
        <p:spPr>
          <a:xfrm flipH="1">
            <a:off x="6607450" y="237185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 flipH="1">
            <a:off x="5814688" y="2017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 flipH="1">
            <a:off x="6453311" y="165896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 flipH="1">
            <a:off x="7214592" y="253287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 flipH="1">
            <a:off x="6714666" y="302399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 flipH="1">
            <a:off x="5876793" y="206165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 flipH="1">
            <a:off x="5902549" y="26047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 flipH="1">
            <a:off x="7567949" y="214590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 flipH="1">
            <a:off x="7722080" y="218254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 flipH="1">
            <a:off x="6921211" y="291184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 flipH="1">
            <a:off x="5954275" y="20567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 flipH="1">
            <a:off x="8098129" y="280012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H="1">
            <a:off x="7806068" y="217849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 flipH="1">
            <a:off x="6436410" y="23868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 flipH="1">
            <a:off x="6285737" y="25382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 flipH="1">
            <a:off x="7552060" y="259315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/>
          <p:nvPr/>
        </p:nvCxnSpPr>
        <p:spPr>
          <a:xfrm flipH="1">
            <a:off x="7972000" y="231957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 flipH="1">
            <a:off x="6035500" y="25139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 flipH="1">
            <a:off x="6270161" y="25978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 flipH="1">
            <a:off x="7231997" y="294964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 flipH="1">
            <a:off x="6271888" y="24746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 flipH="1">
            <a:off x="6641138" y="21406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 flipH="1">
            <a:off x="6603878" y="279532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 flipH="1">
            <a:off x="6424288" y="26270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 flipH="1">
            <a:off x="6809114" y="229239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/>
          <p:nvPr/>
        </p:nvCxnSpPr>
        <p:spPr>
          <a:xfrm flipH="1">
            <a:off x="6607450" y="14116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>
            <a:off x="6955110" y="193106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H="1">
            <a:off x="6824690" y="224714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flipH="1">
            <a:off x="6117761" y="24454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/>
          <p:nvPr/>
        </p:nvCxnSpPr>
        <p:spPr>
          <a:xfrm flipH="1">
            <a:off x="6812057" y="262258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/>
        </p:nvCxnSpPr>
        <p:spPr>
          <a:xfrm flipH="1">
            <a:off x="7399973" y="271603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/>
          <p:nvPr/>
        </p:nvCxnSpPr>
        <p:spPr>
          <a:xfrm flipH="1">
            <a:off x="6256312" y="2779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/>
        </p:nvCxnSpPr>
        <p:spPr>
          <a:xfrm flipH="1">
            <a:off x="5472429" y="277454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/>
          <p:nvPr/>
        </p:nvCxnSpPr>
        <p:spPr>
          <a:xfrm flipH="1">
            <a:off x="6054949" y="27571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/>
          <p:nvPr/>
        </p:nvCxnSpPr>
        <p:spPr>
          <a:xfrm flipH="1">
            <a:off x="7663140" y="209794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 flipH="1">
            <a:off x="7806068" y="245672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 flipH="1">
            <a:off x="6703950" y="171808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/>
          <p:cNvCxnSpPr/>
          <p:nvPr/>
        </p:nvCxnSpPr>
        <p:spPr>
          <a:xfrm flipH="1">
            <a:off x="8098129" y="23868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/>
          <p:cNvCxnSpPr/>
          <p:nvPr/>
        </p:nvCxnSpPr>
        <p:spPr>
          <a:xfrm flipH="1">
            <a:off x="7374648" y="2322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/>
          <p:cNvCxnSpPr/>
          <p:nvPr/>
        </p:nvCxnSpPr>
        <p:spPr>
          <a:xfrm flipH="1">
            <a:off x="8412413" y="140035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/>
          <p:nvPr/>
        </p:nvCxnSpPr>
        <p:spPr>
          <a:xfrm flipH="1">
            <a:off x="7607757" y="29026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/>
          <p:nvPr/>
        </p:nvCxnSpPr>
        <p:spPr>
          <a:xfrm flipH="1">
            <a:off x="6438137" y="26906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 flipH="1">
            <a:off x="7636048" y="23380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/>
          <p:nvPr/>
        </p:nvCxnSpPr>
        <p:spPr>
          <a:xfrm flipH="1">
            <a:off x="7007731" y="267224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/>
          <p:nvPr/>
        </p:nvCxnSpPr>
        <p:spPr>
          <a:xfrm flipH="1">
            <a:off x="7969289" y="292738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/>
          <p:nvPr/>
        </p:nvCxnSpPr>
        <p:spPr>
          <a:xfrm flipH="1">
            <a:off x="7315985" y="272829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/>
          <p:nvPr/>
        </p:nvCxnSpPr>
        <p:spPr>
          <a:xfrm flipH="1">
            <a:off x="7969980" y="266410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/>
          <p:nvPr/>
        </p:nvCxnSpPr>
        <p:spPr>
          <a:xfrm flipH="1">
            <a:off x="7097420" y="283715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/>
          <p:nvPr/>
        </p:nvCxnSpPr>
        <p:spPr>
          <a:xfrm flipH="1">
            <a:off x="6934462" y="26047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/>
          <p:nvPr/>
        </p:nvCxnSpPr>
        <p:spPr>
          <a:xfrm flipH="1">
            <a:off x="7399973" y="281286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/>
          <p:nvPr/>
        </p:nvCxnSpPr>
        <p:spPr>
          <a:xfrm flipH="1">
            <a:off x="6576688" y="2779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/>
          <p:nvPr/>
        </p:nvCxnSpPr>
        <p:spPr>
          <a:xfrm flipH="1">
            <a:off x="6961514" y="244479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/>
          <p:nvPr/>
        </p:nvCxnSpPr>
        <p:spPr>
          <a:xfrm flipH="1">
            <a:off x="6117761" y="24454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/>
          <p:cNvCxnSpPr/>
          <p:nvPr/>
        </p:nvCxnSpPr>
        <p:spPr>
          <a:xfrm flipH="1">
            <a:off x="6256312" y="2779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 flipH="1">
            <a:off x="5912525" y="144235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/>
          <p:cNvCxnSpPr/>
          <p:nvPr/>
        </p:nvCxnSpPr>
        <p:spPr>
          <a:xfrm flipH="1">
            <a:off x="6207864" y="152707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/>
          <p:nvPr/>
        </p:nvCxnSpPr>
        <p:spPr>
          <a:xfrm flipH="1">
            <a:off x="6187900" y="26663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/>
          <p:cNvCxnSpPr/>
          <p:nvPr/>
        </p:nvCxnSpPr>
        <p:spPr>
          <a:xfrm flipH="1">
            <a:off x="6408712" y="29318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/>
          <p:cNvCxnSpPr/>
          <p:nvPr/>
        </p:nvCxnSpPr>
        <p:spPr>
          <a:xfrm flipH="1">
            <a:off x="7508408" y="297283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/>
          <p:cNvCxnSpPr/>
          <p:nvPr/>
        </p:nvCxnSpPr>
        <p:spPr>
          <a:xfrm flipH="1">
            <a:off x="6207349" y="29095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/>
          <p:cNvCxnSpPr/>
          <p:nvPr/>
        </p:nvCxnSpPr>
        <p:spPr>
          <a:xfrm flipH="1">
            <a:off x="6674525" y="18867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/>
          <p:cNvCxnSpPr/>
          <p:nvPr/>
        </p:nvCxnSpPr>
        <p:spPr>
          <a:xfrm flipH="1">
            <a:off x="6213163" y="17857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/>
          <p:cNvCxnSpPr/>
          <p:nvPr/>
        </p:nvCxnSpPr>
        <p:spPr>
          <a:xfrm flipH="1">
            <a:off x="7384084" y="224889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/>
          <p:cNvCxnSpPr/>
          <p:nvPr/>
        </p:nvCxnSpPr>
        <p:spPr>
          <a:xfrm flipH="1">
            <a:off x="6825198" y="216235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/>
          <p:cNvCxnSpPr/>
          <p:nvPr/>
        </p:nvCxnSpPr>
        <p:spPr>
          <a:xfrm flipH="1">
            <a:off x="7638092" y="252442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/>
          <p:cNvCxnSpPr/>
          <p:nvPr/>
        </p:nvCxnSpPr>
        <p:spPr>
          <a:xfrm flipH="1">
            <a:off x="8191941" y="164022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/>
          <p:cNvCxnSpPr/>
          <p:nvPr/>
        </p:nvCxnSpPr>
        <p:spPr>
          <a:xfrm flipH="1">
            <a:off x="7336645" y="22896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/>
          <p:cNvCxnSpPr/>
          <p:nvPr/>
        </p:nvCxnSpPr>
        <p:spPr>
          <a:xfrm flipH="1">
            <a:off x="6590537" y="28430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 flipH="1">
            <a:off x="5956104" y="162626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 flipH="1">
            <a:off x="8023965" y="12771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 flipH="1">
            <a:off x="6340300" y="28187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 flipH="1">
            <a:off x="6560093" y="218254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 flipH="1">
            <a:off x="6299586" y="164598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 flipH="1">
            <a:off x="6576688" y="2779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 flipH="1">
            <a:off x="8667682" y="222535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 flipH="1">
            <a:off x="6576688" y="2779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/>
          <p:nvPr/>
        </p:nvCxnSpPr>
        <p:spPr>
          <a:xfrm flipH="1">
            <a:off x="6964882" y="321769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 flipH="1">
            <a:off x="8320590" y="269091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/>
          <p:nvPr/>
        </p:nvCxnSpPr>
        <p:spPr>
          <a:xfrm flipH="1">
            <a:off x="6117761" y="24454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/>
          <p:cNvCxnSpPr/>
          <p:nvPr/>
        </p:nvCxnSpPr>
        <p:spPr>
          <a:xfrm flipH="1">
            <a:off x="6256312" y="2779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/>
          <p:cNvCxnSpPr/>
          <p:nvPr/>
        </p:nvCxnSpPr>
        <p:spPr>
          <a:xfrm flipH="1">
            <a:off x="6270161" y="25978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Connector 340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/>
          <p:cNvCxnSpPr/>
          <p:nvPr/>
        </p:nvCxnSpPr>
        <p:spPr>
          <a:xfrm flipH="1">
            <a:off x="5267193" y="217849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/>
          <p:cNvCxnSpPr/>
          <p:nvPr/>
        </p:nvCxnSpPr>
        <p:spPr>
          <a:xfrm flipH="1">
            <a:off x="6187900" y="26663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/>
          <p:nvPr/>
        </p:nvCxnSpPr>
        <p:spPr>
          <a:xfrm flipH="1">
            <a:off x="6687866" y="246774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/>
          <p:cNvCxnSpPr/>
          <p:nvPr/>
        </p:nvCxnSpPr>
        <p:spPr>
          <a:xfrm flipH="1">
            <a:off x="6813393" y="246774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/>
          <p:cNvCxnSpPr/>
          <p:nvPr/>
        </p:nvCxnSpPr>
        <p:spPr>
          <a:xfrm flipH="1">
            <a:off x="6897064" y="28816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/>
          <p:cNvCxnSpPr/>
          <p:nvPr/>
        </p:nvCxnSpPr>
        <p:spPr>
          <a:xfrm flipH="1">
            <a:off x="6674525" y="18867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/>
          <p:cNvCxnSpPr/>
          <p:nvPr/>
        </p:nvCxnSpPr>
        <p:spPr>
          <a:xfrm flipH="1">
            <a:off x="6590537" y="207850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/>
          <p:cNvCxnSpPr/>
          <p:nvPr/>
        </p:nvCxnSpPr>
        <p:spPr>
          <a:xfrm flipH="1">
            <a:off x="6811349" y="23439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/>
          <p:cNvCxnSpPr/>
          <p:nvPr/>
        </p:nvCxnSpPr>
        <p:spPr>
          <a:xfrm flipH="1">
            <a:off x="6825198" y="216235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/>
          <p:cNvCxnSpPr/>
          <p:nvPr/>
        </p:nvCxnSpPr>
        <p:spPr>
          <a:xfrm flipH="1">
            <a:off x="6609986" y="232171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/>
          <p:cNvCxnSpPr/>
          <p:nvPr/>
        </p:nvCxnSpPr>
        <p:spPr>
          <a:xfrm flipH="1">
            <a:off x="6652642" y="251217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/>
          <p:nvPr/>
        </p:nvCxnSpPr>
        <p:spPr>
          <a:xfrm flipH="1">
            <a:off x="7237324" y="240755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/>
          <p:cNvCxnSpPr/>
          <p:nvPr/>
        </p:nvCxnSpPr>
        <p:spPr>
          <a:xfrm flipH="1">
            <a:off x="6088336" y="291687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/>
          <p:cNvCxnSpPr/>
          <p:nvPr/>
        </p:nvCxnSpPr>
        <p:spPr>
          <a:xfrm flipH="1">
            <a:off x="6084374" y="18650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/>
          <p:cNvCxnSpPr/>
          <p:nvPr/>
        </p:nvCxnSpPr>
        <p:spPr>
          <a:xfrm flipH="1">
            <a:off x="6424288" y="26270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/>
          <p:nvPr/>
        </p:nvCxnSpPr>
        <p:spPr>
          <a:xfrm flipH="1">
            <a:off x="5653234" y="267765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/>
          <p:cNvCxnSpPr/>
          <p:nvPr/>
        </p:nvCxnSpPr>
        <p:spPr>
          <a:xfrm flipH="1">
            <a:off x="6935973" y="274663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/>
          <p:nvPr/>
        </p:nvCxnSpPr>
        <p:spPr>
          <a:xfrm flipH="1">
            <a:off x="5640405" y="255550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Connector 359"/>
          <p:cNvCxnSpPr/>
          <p:nvPr/>
        </p:nvCxnSpPr>
        <p:spPr>
          <a:xfrm flipH="1">
            <a:off x="6072670" y="221443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/>
          <p:cNvCxnSpPr/>
          <p:nvPr/>
        </p:nvCxnSpPr>
        <p:spPr>
          <a:xfrm flipH="1">
            <a:off x="6945938" y="24454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/>
          <p:cNvCxnSpPr/>
          <p:nvPr/>
        </p:nvCxnSpPr>
        <p:spPr>
          <a:xfrm flipH="1">
            <a:off x="6451986" y="212090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62"/>
          <p:cNvCxnSpPr/>
          <p:nvPr/>
        </p:nvCxnSpPr>
        <p:spPr>
          <a:xfrm flipH="1">
            <a:off x="7123086" y="29318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Connector 363"/>
          <p:cNvCxnSpPr/>
          <p:nvPr/>
        </p:nvCxnSpPr>
        <p:spPr>
          <a:xfrm flipH="1">
            <a:off x="7113914" y="259719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/>
          <p:cNvCxnSpPr/>
          <p:nvPr/>
        </p:nvCxnSpPr>
        <p:spPr>
          <a:xfrm>
            <a:off x="7691745" y="2774985"/>
            <a:ext cx="76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8" name="TextBox 317"/>
          <p:cNvSpPr txBox="1"/>
          <p:nvPr/>
        </p:nvSpPr>
        <p:spPr>
          <a:xfrm>
            <a:off x="1163694" y="198257"/>
            <a:ext cx="1877473" cy="369332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Reads – sample 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19" name="TextBox 318"/>
          <p:cNvSpPr txBox="1"/>
          <p:nvPr/>
        </p:nvSpPr>
        <p:spPr>
          <a:xfrm>
            <a:off x="5907848" y="248409"/>
            <a:ext cx="2150184" cy="369332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K-</a:t>
            </a:r>
            <a:r>
              <a:rPr lang="en-US" dirty="0" err="1" smtClean="0">
                <a:solidFill>
                  <a:srgbClr val="FFFFFF"/>
                </a:solidFill>
              </a:rPr>
              <a:t>mers</a:t>
            </a:r>
            <a:r>
              <a:rPr lang="en-US" dirty="0" smtClean="0">
                <a:solidFill>
                  <a:srgbClr val="FFFFFF"/>
                </a:solidFill>
              </a:rPr>
              <a:t> – sample 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38" name="Slide Number Placeholder 2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42</a:t>
            </a:fld>
            <a:endParaRPr lang="en-US"/>
          </a:p>
        </p:txBody>
      </p:sp>
      <p:cxnSp>
        <p:nvCxnSpPr>
          <p:cNvPr id="321" name="Straight Connector 320"/>
          <p:cNvCxnSpPr/>
          <p:nvPr/>
        </p:nvCxnSpPr>
        <p:spPr>
          <a:xfrm flipH="1">
            <a:off x="3481734" y="1491429"/>
            <a:ext cx="5161" cy="1966476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/>
          <p:cNvCxnSpPr/>
          <p:nvPr/>
        </p:nvCxnSpPr>
        <p:spPr>
          <a:xfrm flipH="1">
            <a:off x="8092968" y="1603665"/>
            <a:ext cx="5161" cy="1966476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8" name="Rectangle 307"/>
          <p:cNvSpPr/>
          <p:nvPr/>
        </p:nvSpPr>
        <p:spPr>
          <a:xfrm>
            <a:off x="1757403" y="4272694"/>
            <a:ext cx="5289213" cy="1569660"/>
          </a:xfrm>
          <a:prstGeom prst="rect">
            <a:avLst/>
          </a:prstGeom>
          <a:solidFill>
            <a:srgbClr val="1F497D"/>
          </a:solidFill>
        </p:spPr>
        <p:txBody>
          <a:bodyPr wrap="square">
            <a:spAutoFit/>
          </a:bodyPr>
          <a:lstStyle/>
          <a:p>
            <a:r>
              <a:rPr lang="en-US" sz="2400" b="1" i="1" dirty="0" smtClean="0">
                <a:solidFill>
                  <a:schemeClr val="bg1"/>
                </a:solidFill>
              </a:rPr>
              <a:t>Trick 3: </a:t>
            </a:r>
            <a:r>
              <a:rPr lang="en-US" sz="2400" i="1" dirty="0">
                <a:solidFill>
                  <a:schemeClr val="bg1"/>
                </a:solidFill>
              </a:rPr>
              <a:t>If a read has </a:t>
            </a:r>
            <a:r>
              <a:rPr lang="en-US" sz="2400" i="1" dirty="0" smtClean="0">
                <a:solidFill>
                  <a:schemeClr val="bg1"/>
                </a:solidFill>
              </a:rPr>
              <a:t>a coverage </a:t>
            </a:r>
            <a:r>
              <a:rPr lang="en-US" sz="2400" i="1" dirty="0">
                <a:solidFill>
                  <a:schemeClr val="bg1"/>
                </a:solidFill>
              </a:rPr>
              <a:t>as C, there </a:t>
            </a:r>
            <a:r>
              <a:rPr lang="en-US" sz="2400" i="1" dirty="0" smtClean="0">
                <a:solidFill>
                  <a:schemeClr val="bg1"/>
                </a:solidFill>
              </a:rPr>
              <a:t>will </a:t>
            </a:r>
            <a:r>
              <a:rPr lang="en-US" sz="2400" i="1" dirty="0">
                <a:solidFill>
                  <a:schemeClr val="bg1"/>
                </a:solidFill>
              </a:rPr>
              <a:t>be </a:t>
            </a:r>
            <a:r>
              <a:rPr lang="en-US" sz="2400" b="1" i="1" dirty="0" smtClean="0">
                <a:solidFill>
                  <a:srgbClr val="FF75B9"/>
                </a:solidFill>
              </a:rPr>
              <a:t>approximately</a:t>
            </a:r>
            <a:r>
              <a:rPr lang="en-US" sz="2400" i="1" dirty="0" smtClean="0">
                <a:solidFill>
                  <a:srgbClr val="FF75B9"/>
                </a:solidFill>
              </a:rPr>
              <a:t> </a:t>
            </a:r>
            <a:r>
              <a:rPr lang="en-US" sz="2400" i="1" dirty="0" smtClean="0">
                <a:solidFill>
                  <a:schemeClr val="bg1"/>
                </a:solidFill>
              </a:rPr>
              <a:t>other </a:t>
            </a:r>
            <a:r>
              <a:rPr lang="en-US" sz="2400" i="1" dirty="0">
                <a:solidFill>
                  <a:schemeClr val="bg1"/>
                </a:solidFill>
              </a:rPr>
              <a:t>C-1 reads with the same coverage </a:t>
            </a:r>
            <a:r>
              <a:rPr lang="en-US" sz="2400" i="1" dirty="0" smtClean="0">
                <a:solidFill>
                  <a:schemeClr val="bg1"/>
                </a:solidFill>
              </a:rPr>
              <a:t>covering </a:t>
            </a:r>
            <a:r>
              <a:rPr lang="en-US" sz="2400" i="1" dirty="0">
                <a:solidFill>
                  <a:schemeClr val="bg1"/>
                </a:solidFill>
              </a:rPr>
              <a:t>the same </a:t>
            </a:r>
            <a:r>
              <a:rPr lang="en-US" sz="2400" i="1" dirty="0" smtClean="0">
                <a:solidFill>
                  <a:schemeClr val="bg1"/>
                </a:solidFill>
              </a:rPr>
              <a:t>DNA region.</a:t>
            </a:r>
            <a:endParaRPr lang="en-US" sz="2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550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lide Number Placeholder 2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43</a:t>
            </a:fld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2015736" y="759108"/>
            <a:ext cx="4298363" cy="274317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/>
          <p:nvPr/>
        </p:nvCxnSpPr>
        <p:spPr>
          <a:xfrm>
            <a:off x="2253288" y="118658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277974" y="136609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658974" y="166838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039974" y="1162346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569832" y="996157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996438" y="3127021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3377518" y="1551328"/>
            <a:ext cx="762000" cy="0"/>
          </a:xfrm>
          <a:prstGeom prst="line">
            <a:avLst/>
          </a:pr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164918" y="1076928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139518" y="1476071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2868514" y="3142946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2164160" y="1570413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164160" y="2130697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4067577" y="1365650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3722232" y="1148557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008976" y="1780871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3326718" y="2135230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4103232" y="1628471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292575" y="2992653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3054575" y="1365650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2488518" y="2310206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2523006" y="2720024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3587975" y="1914111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4088718" y="121118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2615518" y="1799014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3188832" y="2882886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5079318" y="2892762"/>
            <a:ext cx="76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968263" y="2461606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041633" y="2218339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3932776" y="2504996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4027032" y="2720024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5079318" y="2310206"/>
            <a:ext cx="762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4770976" y="2002213"/>
            <a:ext cx="762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364107" y="2461606"/>
            <a:ext cx="762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460318" y="2720024"/>
            <a:ext cx="762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5364107" y="2141260"/>
            <a:ext cx="762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5002356" y="2613075"/>
            <a:ext cx="762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2164160" y="3295346"/>
            <a:ext cx="4058158" cy="0"/>
          </a:xfrm>
          <a:prstGeom prst="line">
            <a:avLst/>
          </a:prstGeom>
          <a:ln w="76200" cmpd="sng"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3199534" y="198257"/>
            <a:ext cx="1877473" cy="369332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Reads – sample A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83" name="Straight Connector 82"/>
          <p:cNvCxnSpPr/>
          <p:nvPr/>
        </p:nvCxnSpPr>
        <p:spPr>
          <a:xfrm flipH="1">
            <a:off x="5442923" y="1588868"/>
            <a:ext cx="5161" cy="1966476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1762559" y="5151815"/>
            <a:ext cx="5289213" cy="1569660"/>
          </a:xfrm>
          <a:prstGeom prst="rect">
            <a:avLst/>
          </a:prstGeom>
          <a:solidFill>
            <a:srgbClr val="1F497D"/>
          </a:solidFill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Trick </a:t>
            </a:r>
            <a:r>
              <a:rPr lang="en-US" sz="2400" i="1" dirty="0">
                <a:solidFill>
                  <a:schemeClr val="bg1"/>
                </a:solidFill>
              </a:rPr>
              <a:t>4</a:t>
            </a:r>
            <a:r>
              <a:rPr lang="en-US" sz="2400" i="1" dirty="0" smtClean="0">
                <a:solidFill>
                  <a:schemeClr val="bg1"/>
                </a:solidFill>
              </a:rPr>
              <a:t>: We</a:t>
            </a:r>
            <a:r>
              <a:rPr lang="en-US" sz="2400" b="1" i="1" dirty="0" smtClean="0">
                <a:solidFill>
                  <a:schemeClr val="bg1"/>
                </a:solidFill>
              </a:rPr>
              <a:t> </a:t>
            </a:r>
            <a:r>
              <a:rPr lang="en-US" sz="2400" i="1" dirty="0">
                <a:solidFill>
                  <a:schemeClr val="bg1"/>
                </a:solidFill>
              </a:rPr>
              <a:t>can estimate the size of covered genomic region by the number of </a:t>
            </a:r>
            <a:r>
              <a:rPr lang="en-US" sz="2400" i="1" dirty="0" smtClean="0">
                <a:solidFill>
                  <a:schemeClr val="bg1"/>
                </a:solidFill>
              </a:rPr>
              <a:t>reads(N) </a:t>
            </a:r>
            <a:r>
              <a:rPr lang="en-US" sz="2400" i="1" dirty="0">
                <a:solidFill>
                  <a:schemeClr val="bg1"/>
                </a:solidFill>
              </a:rPr>
              <a:t>and the corresponding </a:t>
            </a:r>
            <a:r>
              <a:rPr lang="en-US" sz="2400" i="1" dirty="0" smtClean="0">
                <a:solidFill>
                  <a:schemeClr val="bg1"/>
                </a:solidFill>
              </a:rPr>
              <a:t>coverage(C).</a:t>
            </a:r>
            <a:endParaRPr lang="en-US" sz="2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581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lide Number Placeholder 2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44</a:t>
            </a:fld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2015736" y="759108"/>
            <a:ext cx="4298363" cy="274317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>
            <a:off x="2253288" y="118658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277974" y="136609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658974" y="166838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039974" y="1162346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569832" y="996157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996438" y="3127021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3377518" y="1551328"/>
            <a:ext cx="762000" cy="0"/>
          </a:xfrm>
          <a:prstGeom prst="line">
            <a:avLst/>
          </a:pr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164918" y="1076928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4139518" y="1476071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868514" y="3142946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2164160" y="1570413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2164160" y="2130697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4067577" y="1365650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722232" y="1148557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008976" y="1780871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3326718" y="2135230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103232" y="1628471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2292575" y="2992653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054575" y="1365650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2488518" y="2310206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2523006" y="2720024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3587975" y="1914111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088718" y="121118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2615518" y="1799014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3188832" y="2882886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079318" y="2892762"/>
            <a:ext cx="76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968263" y="2461606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4041633" y="2218339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932776" y="2504996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4027032" y="2720024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5079318" y="2310206"/>
            <a:ext cx="762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4770976" y="2002213"/>
            <a:ext cx="762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5364107" y="2461606"/>
            <a:ext cx="762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5460318" y="2720024"/>
            <a:ext cx="762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5364107" y="2141260"/>
            <a:ext cx="762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5002356" y="2613075"/>
            <a:ext cx="762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2164160" y="3295346"/>
            <a:ext cx="4058158" cy="0"/>
          </a:xfrm>
          <a:prstGeom prst="line">
            <a:avLst/>
          </a:prstGeom>
          <a:ln w="76200" cmpd="sng"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3199534" y="198257"/>
            <a:ext cx="1877473" cy="369332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Reads – sample A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 flipH="1">
            <a:off x="5442923" y="1588868"/>
            <a:ext cx="5161" cy="1966476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5002356" y="1466392"/>
            <a:ext cx="1469122" cy="36933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 ~= 7, C ~= 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2594397" y="1322128"/>
            <a:ext cx="1703110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N ~= 30, C ~= 10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1762559" y="5151815"/>
            <a:ext cx="5289213" cy="1569660"/>
          </a:xfrm>
          <a:prstGeom prst="rect">
            <a:avLst/>
          </a:prstGeom>
          <a:solidFill>
            <a:srgbClr val="1F497D"/>
          </a:solidFill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Trick </a:t>
            </a:r>
            <a:r>
              <a:rPr lang="en-US" sz="2400" i="1" dirty="0">
                <a:solidFill>
                  <a:schemeClr val="bg1"/>
                </a:solidFill>
              </a:rPr>
              <a:t>4</a:t>
            </a:r>
            <a:r>
              <a:rPr lang="en-US" sz="2400" i="1" dirty="0" smtClean="0">
                <a:solidFill>
                  <a:schemeClr val="bg1"/>
                </a:solidFill>
              </a:rPr>
              <a:t>: We</a:t>
            </a:r>
            <a:r>
              <a:rPr lang="en-US" sz="2400" b="1" i="1" dirty="0" smtClean="0">
                <a:solidFill>
                  <a:schemeClr val="bg1"/>
                </a:solidFill>
              </a:rPr>
              <a:t> </a:t>
            </a:r>
            <a:r>
              <a:rPr lang="en-US" sz="2400" i="1" dirty="0">
                <a:solidFill>
                  <a:schemeClr val="bg1"/>
                </a:solidFill>
              </a:rPr>
              <a:t>can estimate the size of covered genomic region by the number of </a:t>
            </a:r>
            <a:r>
              <a:rPr lang="en-US" sz="2400" i="1" dirty="0" smtClean="0">
                <a:solidFill>
                  <a:schemeClr val="bg1"/>
                </a:solidFill>
              </a:rPr>
              <a:t>reads(N) </a:t>
            </a:r>
            <a:r>
              <a:rPr lang="en-US" sz="2400" i="1" dirty="0">
                <a:solidFill>
                  <a:schemeClr val="bg1"/>
                </a:solidFill>
              </a:rPr>
              <a:t>and the corresponding </a:t>
            </a:r>
            <a:r>
              <a:rPr lang="en-US" sz="2400" i="1" dirty="0" smtClean="0">
                <a:solidFill>
                  <a:schemeClr val="bg1"/>
                </a:solidFill>
              </a:rPr>
              <a:t>coverage(C).</a:t>
            </a:r>
            <a:endParaRPr lang="en-US" sz="2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726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015736" y="759108"/>
            <a:ext cx="4298363" cy="274317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253288" y="118658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277974" y="136609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658974" y="166838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39974" y="1162346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569832" y="996157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996438" y="3127021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377518" y="1551328"/>
            <a:ext cx="762000" cy="0"/>
          </a:xfrm>
          <a:prstGeom prst="line">
            <a:avLst/>
          </a:pr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164918" y="1076928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139518" y="1476071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868514" y="3142946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164160" y="1570413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164160" y="2130697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067577" y="1365650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722232" y="1148557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008976" y="1780871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326718" y="2135230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103232" y="1628471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292575" y="2992653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054575" y="1365650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488518" y="2310206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523006" y="2720024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587975" y="1914111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088718" y="121118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15518" y="1799014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188832" y="2882886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079318" y="2892762"/>
            <a:ext cx="76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968263" y="2461606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041633" y="2218339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932776" y="2504996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027032" y="2720024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079318" y="2310206"/>
            <a:ext cx="762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770976" y="2002213"/>
            <a:ext cx="762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364107" y="2461606"/>
            <a:ext cx="762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460318" y="2720024"/>
            <a:ext cx="762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364107" y="2141260"/>
            <a:ext cx="762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002356" y="2613075"/>
            <a:ext cx="762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164160" y="3295346"/>
            <a:ext cx="4058158" cy="0"/>
          </a:xfrm>
          <a:prstGeom prst="line">
            <a:avLst/>
          </a:prstGeom>
          <a:ln w="76200" cmpd="sng"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8" name="TextBox 317"/>
          <p:cNvSpPr txBox="1"/>
          <p:nvPr/>
        </p:nvSpPr>
        <p:spPr>
          <a:xfrm>
            <a:off x="3199534" y="198257"/>
            <a:ext cx="1877473" cy="369332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Reads – sample 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38" name="Slide Number Placeholder 2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45</a:t>
            </a:fld>
            <a:endParaRPr lang="en-US"/>
          </a:p>
        </p:txBody>
      </p:sp>
      <p:cxnSp>
        <p:nvCxnSpPr>
          <p:cNvPr id="321" name="Straight Connector 320"/>
          <p:cNvCxnSpPr/>
          <p:nvPr/>
        </p:nvCxnSpPr>
        <p:spPr>
          <a:xfrm flipH="1">
            <a:off x="5442923" y="1588868"/>
            <a:ext cx="5161" cy="1966476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002356" y="1466392"/>
            <a:ext cx="1469122" cy="36933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 ~= 7, C ~= 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8" name="TextBox 377"/>
          <p:cNvSpPr txBox="1"/>
          <p:nvPr/>
        </p:nvSpPr>
        <p:spPr>
          <a:xfrm>
            <a:off x="2594397" y="1322128"/>
            <a:ext cx="1703110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N ~= 30, C ~= 10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38263" y="3555317"/>
            <a:ext cx="1877473" cy="646331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Size of covered DNA region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64160" y="3599724"/>
            <a:ext cx="2133347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N/C = 30/10 = 3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753251" y="3592647"/>
            <a:ext cx="2133347" cy="46166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N/C = 7/7= 1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762559" y="5151815"/>
            <a:ext cx="5289213" cy="1569660"/>
          </a:xfrm>
          <a:prstGeom prst="rect">
            <a:avLst/>
          </a:prstGeom>
          <a:solidFill>
            <a:srgbClr val="1F497D"/>
          </a:solidFill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Trick </a:t>
            </a:r>
            <a:r>
              <a:rPr lang="en-US" sz="2400" i="1" dirty="0">
                <a:solidFill>
                  <a:schemeClr val="bg1"/>
                </a:solidFill>
              </a:rPr>
              <a:t>4</a:t>
            </a:r>
            <a:r>
              <a:rPr lang="en-US" sz="2400" i="1" dirty="0" smtClean="0">
                <a:solidFill>
                  <a:schemeClr val="bg1"/>
                </a:solidFill>
              </a:rPr>
              <a:t>: We</a:t>
            </a:r>
            <a:r>
              <a:rPr lang="en-US" sz="2400" b="1" i="1" dirty="0" smtClean="0">
                <a:solidFill>
                  <a:schemeClr val="bg1"/>
                </a:solidFill>
              </a:rPr>
              <a:t> </a:t>
            </a:r>
            <a:r>
              <a:rPr lang="en-US" sz="2400" i="1" dirty="0">
                <a:solidFill>
                  <a:schemeClr val="bg1"/>
                </a:solidFill>
              </a:rPr>
              <a:t>can estimate the size of covered genomic region by the number of </a:t>
            </a:r>
            <a:r>
              <a:rPr lang="en-US" sz="2400" i="1" dirty="0" smtClean="0">
                <a:solidFill>
                  <a:schemeClr val="bg1"/>
                </a:solidFill>
              </a:rPr>
              <a:t>reads(N) </a:t>
            </a:r>
            <a:r>
              <a:rPr lang="en-US" sz="2400" i="1" dirty="0">
                <a:solidFill>
                  <a:schemeClr val="bg1"/>
                </a:solidFill>
              </a:rPr>
              <a:t>and the corresponding </a:t>
            </a:r>
            <a:r>
              <a:rPr lang="en-US" sz="2400" i="1" dirty="0" smtClean="0">
                <a:solidFill>
                  <a:schemeClr val="bg1"/>
                </a:solidFill>
              </a:rPr>
              <a:t>coverage(C).</a:t>
            </a:r>
            <a:endParaRPr lang="en-US" sz="2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141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015736" y="759108"/>
            <a:ext cx="4298363" cy="274317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253288" y="118658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277974" y="136609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658974" y="166838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39974" y="1162346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569832" y="996157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996438" y="3127021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377518" y="1551328"/>
            <a:ext cx="762000" cy="0"/>
          </a:xfrm>
          <a:prstGeom prst="line">
            <a:avLst/>
          </a:pr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164918" y="1076928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139518" y="1476071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868514" y="3142946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164160" y="1570413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164160" y="2130697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067577" y="1365650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722232" y="1148557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008976" y="1780871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326718" y="2135230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103232" y="1628471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292575" y="2992653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054575" y="1365650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488518" y="2310206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523006" y="2720024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587975" y="1914111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088718" y="121118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15518" y="1799014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188832" y="2882886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079318" y="2892762"/>
            <a:ext cx="76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968263" y="2461606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041633" y="2218339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932776" y="2504996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027032" y="2720024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079318" y="2310206"/>
            <a:ext cx="762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770976" y="2002213"/>
            <a:ext cx="762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364107" y="2461606"/>
            <a:ext cx="762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460318" y="2720024"/>
            <a:ext cx="762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364107" y="2141260"/>
            <a:ext cx="762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002356" y="2613075"/>
            <a:ext cx="762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164160" y="3295346"/>
            <a:ext cx="4058158" cy="0"/>
          </a:xfrm>
          <a:prstGeom prst="line">
            <a:avLst/>
          </a:prstGeom>
          <a:ln w="76200" cmpd="sng"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8" name="TextBox 317"/>
          <p:cNvSpPr txBox="1"/>
          <p:nvPr/>
        </p:nvSpPr>
        <p:spPr>
          <a:xfrm>
            <a:off x="3199534" y="198257"/>
            <a:ext cx="1877473" cy="369332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Reads – sample 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38" name="Slide Number Placeholder 2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46</a:t>
            </a:fld>
            <a:endParaRPr lang="en-US"/>
          </a:p>
        </p:txBody>
      </p:sp>
      <p:cxnSp>
        <p:nvCxnSpPr>
          <p:cNvPr id="321" name="Straight Connector 320"/>
          <p:cNvCxnSpPr/>
          <p:nvPr/>
        </p:nvCxnSpPr>
        <p:spPr>
          <a:xfrm flipH="1">
            <a:off x="5442923" y="1588868"/>
            <a:ext cx="5161" cy="1966476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8" name="Rectangle 307"/>
          <p:cNvSpPr/>
          <p:nvPr/>
        </p:nvSpPr>
        <p:spPr>
          <a:xfrm>
            <a:off x="1762559" y="5151815"/>
            <a:ext cx="5289213" cy="1569660"/>
          </a:xfrm>
          <a:prstGeom prst="rect">
            <a:avLst/>
          </a:prstGeom>
          <a:solidFill>
            <a:srgbClr val="1F497D"/>
          </a:solidFill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Trick </a:t>
            </a:r>
            <a:r>
              <a:rPr lang="en-US" sz="2400" i="1" dirty="0">
                <a:solidFill>
                  <a:schemeClr val="bg1"/>
                </a:solidFill>
              </a:rPr>
              <a:t>4</a:t>
            </a:r>
            <a:r>
              <a:rPr lang="en-US" sz="2400" i="1" dirty="0" smtClean="0">
                <a:solidFill>
                  <a:schemeClr val="bg1"/>
                </a:solidFill>
              </a:rPr>
              <a:t>: We</a:t>
            </a:r>
            <a:r>
              <a:rPr lang="en-US" sz="2400" b="1" i="1" dirty="0" smtClean="0">
                <a:solidFill>
                  <a:schemeClr val="bg1"/>
                </a:solidFill>
              </a:rPr>
              <a:t> </a:t>
            </a:r>
            <a:r>
              <a:rPr lang="en-US" sz="2400" i="1" dirty="0">
                <a:solidFill>
                  <a:schemeClr val="bg1"/>
                </a:solidFill>
              </a:rPr>
              <a:t>can estimate the size of covered genomic region by the number of </a:t>
            </a:r>
            <a:r>
              <a:rPr lang="en-US" sz="2400" i="1" dirty="0" smtClean="0">
                <a:solidFill>
                  <a:schemeClr val="bg1"/>
                </a:solidFill>
              </a:rPr>
              <a:t>reads(N) </a:t>
            </a:r>
            <a:r>
              <a:rPr lang="en-US" sz="2400" i="1" dirty="0">
                <a:solidFill>
                  <a:schemeClr val="bg1"/>
                </a:solidFill>
              </a:rPr>
              <a:t>and the corresponding </a:t>
            </a:r>
            <a:r>
              <a:rPr lang="en-US" sz="2400" i="1" dirty="0" smtClean="0">
                <a:solidFill>
                  <a:schemeClr val="bg1"/>
                </a:solidFill>
              </a:rPr>
              <a:t>coverage(C).</a:t>
            </a:r>
            <a:endParaRPr lang="en-US" sz="2400" i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02356" y="1466392"/>
            <a:ext cx="1469122" cy="36933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 ~= 7, C ~= 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8" name="TextBox 377"/>
          <p:cNvSpPr txBox="1"/>
          <p:nvPr/>
        </p:nvSpPr>
        <p:spPr>
          <a:xfrm>
            <a:off x="2594397" y="1322128"/>
            <a:ext cx="1703110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N ~= 30, C ~= 10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38263" y="3555317"/>
            <a:ext cx="1877473" cy="646331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Size of covered DNA region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64160" y="3599724"/>
            <a:ext cx="2133347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N/C = 30/10 = 3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753251" y="3592647"/>
            <a:ext cx="2133347" cy="46166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N/C = 7/7= 1</a:t>
            </a:r>
            <a:endParaRPr lang="en-US" sz="2400" dirty="0">
              <a:solidFill>
                <a:srgbClr val="FFFFFF"/>
              </a:solidFill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>
            <a:off x="5269858" y="3295346"/>
            <a:ext cx="870072" cy="1729"/>
          </a:xfrm>
          <a:prstGeom prst="line">
            <a:avLst/>
          </a:prstGeom>
          <a:ln w="762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4217572" y="3297075"/>
            <a:ext cx="870072" cy="1729"/>
          </a:xfrm>
          <a:prstGeom prst="line">
            <a:avLst/>
          </a:prstGeom>
          <a:ln w="76200" cmpd="sng"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3271300" y="3293617"/>
            <a:ext cx="870072" cy="1729"/>
          </a:xfrm>
          <a:prstGeom prst="line">
            <a:avLst/>
          </a:prstGeom>
          <a:ln w="76200" cmpd="sng"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2302568" y="3291355"/>
            <a:ext cx="870072" cy="1729"/>
          </a:xfrm>
          <a:prstGeom prst="line">
            <a:avLst/>
          </a:prstGeom>
          <a:ln w="76200" cmpd="sng"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762559" y="4190845"/>
            <a:ext cx="4960970" cy="707886"/>
          </a:xfrm>
          <a:prstGeom prst="rect">
            <a:avLst/>
          </a:prstGeom>
          <a:solidFill>
            <a:srgbClr val="95373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</a:rPr>
              <a:t>Unit of size of covered DNA region:  </a:t>
            </a:r>
            <a:br>
              <a:rPr lang="en-US" sz="2000" dirty="0" smtClean="0">
                <a:solidFill>
                  <a:srgbClr val="FFFFFF"/>
                </a:solidFill>
              </a:rPr>
            </a:br>
            <a:r>
              <a:rPr lang="en-US" sz="2000" dirty="0" smtClean="0">
                <a:solidFill>
                  <a:srgbClr val="FFFFFF"/>
                </a:solidFill>
              </a:rPr>
              <a:t>IGS  </a:t>
            </a:r>
            <a:r>
              <a:rPr lang="en-US" sz="2000" dirty="0">
                <a:solidFill>
                  <a:srgbClr val="FFFFFF"/>
                </a:solidFill>
              </a:rPr>
              <a:t>- IGS(informative genomic segment)  </a:t>
            </a:r>
          </a:p>
        </p:txBody>
      </p:sp>
    </p:spTree>
    <p:extLst>
      <p:ext uri="{BB962C8B-B14F-4D97-AF65-F5344CB8AC3E}">
        <p14:creationId xmlns:p14="http://schemas.microsoft.com/office/powerpoint/2010/main" val="13295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47</a:t>
            </a:fld>
            <a:endParaRPr lang="en-US"/>
          </a:p>
        </p:txBody>
      </p:sp>
      <p:pic>
        <p:nvPicPr>
          <p:cNvPr id="3" name="Picture 2" descr="Screen Shot 2015-04-27 at 6.22.5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9558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51449" y="2982255"/>
            <a:ext cx="6574692" cy="369332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Do the reads in each bin cover the same size of genomic region?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7322" y="3546160"/>
            <a:ext cx="6574692" cy="369332"/>
          </a:xfrm>
          <a:prstGeom prst="rect">
            <a:avLst/>
          </a:prstGeom>
          <a:solidFill>
            <a:srgbClr val="95373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6 reads with coverage of 3 in the sample where they are from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2136" y="4512196"/>
            <a:ext cx="6574692" cy="369332"/>
          </a:xfrm>
          <a:prstGeom prst="rect">
            <a:avLst/>
          </a:prstGeom>
          <a:solidFill>
            <a:srgbClr val="953735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2 reads with coverage of 2 in the sample where they are from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36822" y="4026810"/>
            <a:ext cx="4134993" cy="369332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VS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24173" y="209925"/>
            <a:ext cx="327276" cy="388362"/>
          </a:xfrm>
          <a:prstGeom prst="rect">
            <a:avLst/>
          </a:prstGeom>
          <a:solidFill>
            <a:schemeClr val="accent2">
              <a:alpha val="2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03849" y="478600"/>
            <a:ext cx="327276" cy="388362"/>
          </a:xfrm>
          <a:prstGeom prst="rect">
            <a:avLst/>
          </a:prstGeom>
          <a:solidFill>
            <a:schemeClr val="accent2">
              <a:alpha val="2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62228" y="1055487"/>
            <a:ext cx="327276" cy="388362"/>
          </a:xfrm>
          <a:prstGeom prst="rect">
            <a:avLst/>
          </a:prstGeom>
          <a:solidFill>
            <a:schemeClr val="accent2">
              <a:alpha val="2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07620" y="708906"/>
            <a:ext cx="327276" cy="388362"/>
          </a:xfrm>
          <a:prstGeom prst="rect">
            <a:avLst/>
          </a:prstGeom>
          <a:solidFill>
            <a:schemeClr val="accent2">
              <a:alpha val="2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49297" y="1760574"/>
            <a:ext cx="327276" cy="388362"/>
          </a:xfrm>
          <a:prstGeom prst="rect">
            <a:avLst/>
          </a:prstGeom>
          <a:solidFill>
            <a:schemeClr val="accent2">
              <a:alpha val="2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649811" y="1760574"/>
            <a:ext cx="327276" cy="388362"/>
          </a:xfrm>
          <a:prstGeom prst="rect">
            <a:avLst/>
          </a:prstGeom>
          <a:solidFill>
            <a:schemeClr val="accent2">
              <a:alpha val="2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948435" y="1566393"/>
            <a:ext cx="327276" cy="388362"/>
          </a:xfrm>
          <a:prstGeom prst="rect">
            <a:avLst/>
          </a:prstGeom>
          <a:solidFill>
            <a:schemeClr val="accent2">
              <a:alpha val="2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112073" y="861306"/>
            <a:ext cx="327276" cy="388362"/>
          </a:xfrm>
          <a:prstGeom prst="rect">
            <a:avLst/>
          </a:prstGeom>
          <a:solidFill>
            <a:schemeClr val="accent2">
              <a:alpha val="2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Screen Shot 2015-04-27 at 6.37.4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37" y="5024732"/>
            <a:ext cx="7706219" cy="183326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14472" y="6352143"/>
            <a:ext cx="1878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6/3 = 2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286164" y="6325332"/>
            <a:ext cx="1878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  <a:r>
              <a:rPr lang="en-US" dirty="0" smtClean="0"/>
              <a:t>/2 = 2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674970" y="6325332"/>
            <a:ext cx="120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2/2 =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137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486332" y="495445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24010" y="33780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566268" y="949426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603946" y="487761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83177" y="1406088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20855" y="944423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58326" y="949426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96004" y="487761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553441" y="495445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591119" y="33780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553441" y="1406088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591119" y="944423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5821721" y="718593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859399" y="256928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292535" y="1308938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330213" y="847273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324843" y="726277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362521" y="264612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5821721" y="1314940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859399" y="853275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7554241" y="1384614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7566830" y="799090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7554241" y="827174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566830" y="241650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514338" y="3250999"/>
            <a:ext cx="935733" cy="0"/>
          </a:xfrm>
          <a:prstGeom prst="line">
            <a:avLst/>
          </a:prstGeom>
          <a:ln w="76200" cmpd="sng">
            <a:solidFill>
              <a:srgbClr val="C0504D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52016" y="2789334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rgbClr val="C0504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rgbClr val="C0504D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1556358" y="4949272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1594036" y="4487607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rgbClr val="9BBB59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1622280" y="3250819"/>
            <a:ext cx="935733" cy="0"/>
          </a:xfrm>
          <a:prstGeom prst="line">
            <a:avLst/>
          </a:prstGeom>
          <a:ln w="76200" cmpd="sng">
            <a:solidFill>
              <a:srgbClr val="C0504D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659958" y="2789154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rgbClr val="C0504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rgbClr val="C0504D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1584602" y="2788975"/>
            <a:ext cx="935733" cy="0"/>
          </a:xfrm>
          <a:prstGeom prst="line">
            <a:avLst/>
          </a:prstGeom>
          <a:ln w="76200" cmpd="sng">
            <a:solidFill>
              <a:srgbClr val="C0504D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622280" y="2327310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rgbClr val="C0504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rgbClr val="C0504D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542582" y="5457822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80260" y="4996157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chemeClr val="accent3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514338" y="4944249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552016" y="4482584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chemeClr val="accent3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1546924" y="5457822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584602" y="4996157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chemeClr val="accent3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4312590" y="5495889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350268" y="5034224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5805524" y="6037924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5843202" y="5576259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4312590" y="6037924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4350268" y="5576259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5868670" y="5495889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5884640" y="5034224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5843202" y="5121151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5986844" y="4659486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4324512" y="5101488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4524185" y="4639823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53" name="Straight Connector 52"/>
          <p:cNvCxnSpPr/>
          <p:nvPr/>
        </p:nvCxnSpPr>
        <p:spPr>
          <a:xfrm>
            <a:off x="7554241" y="3019987"/>
            <a:ext cx="935733" cy="0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7591919" y="2558322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55" name="Straight Connector 54"/>
          <p:cNvCxnSpPr/>
          <p:nvPr/>
        </p:nvCxnSpPr>
        <p:spPr>
          <a:xfrm>
            <a:off x="7592157" y="3481472"/>
            <a:ext cx="935733" cy="0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7629835" y="3019807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57" name="Straight Connector 56"/>
          <p:cNvCxnSpPr/>
          <p:nvPr/>
        </p:nvCxnSpPr>
        <p:spPr>
          <a:xfrm>
            <a:off x="7529152" y="2544743"/>
            <a:ext cx="935733" cy="0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7566830" y="2083078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7604746" y="3960117"/>
            <a:ext cx="935733" cy="0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7642424" y="3498452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7667751" y="6082740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7705429" y="5621075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7649435" y="5495889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7687113" y="5034224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65" name="Straight Connector 64"/>
          <p:cNvCxnSpPr/>
          <p:nvPr/>
        </p:nvCxnSpPr>
        <p:spPr>
          <a:xfrm>
            <a:off x="7629835" y="5007346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7667513" y="4545681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67" name="Straight Connector 66"/>
          <p:cNvCxnSpPr/>
          <p:nvPr/>
        </p:nvCxnSpPr>
        <p:spPr>
          <a:xfrm>
            <a:off x="514338" y="2775575"/>
            <a:ext cx="935733" cy="0"/>
          </a:xfrm>
          <a:prstGeom prst="line">
            <a:avLst/>
          </a:prstGeom>
          <a:ln w="76200" cmpd="sng">
            <a:solidFill>
              <a:srgbClr val="C0504D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552016" y="2313910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rgbClr val="C0504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rgbClr val="C0504D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209176" y="1613646"/>
            <a:ext cx="8695765" cy="34364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72"/>
          <p:cNvSpPr/>
          <p:nvPr/>
        </p:nvSpPr>
        <p:spPr>
          <a:xfrm>
            <a:off x="233721" y="4143960"/>
            <a:ext cx="8695765" cy="34364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/>
          <p:cNvSpPr/>
          <p:nvPr/>
        </p:nvSpPr>
        <p:spPr>
          <a:xfrm>
            <a:off x="209176" y="6281269"/>
            <a:ext cx="8695765" cy="34364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/>
          <p:cNvSpPr/>
          <p:nvPr/>
        </p:nvSpPr>
        <p:spPr>
          <a:xfrm>
            <a:off x="430082" y="1741540"/>
            <a:ext cx="1019989" cy="132682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ed Rectangle 75"/>
          <p:cNvSpPr/>
          <p:nvPr/>
        </p:nvSpPr>
        <p:spPr>
          <a:xfrm>
            <a:off x="1538024" y="1741540"/>
            <a:ext cx="1019989" cy="132682"/>
          </a:xfrm>
          <a:prstGeom prst="roundRect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4266012" y="1736161"/>
            <a:ext cx="1019989" cy="132682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5868670" y="1736161"/>
            <a:ext cx="1019989" cy="132682"/>
          </a:xfrm>
          <a:prstGeom prst="round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/>
          <p:cNvSpPr/>
          <p:nvPr/>
        </p:nvSpPr>
        <p:spPr>
          <a:xfrm>
            <a:off x="7545579" y="1741540"/>
            <a:ext cx="1019989" cy="132682"/>
          </a:xfrm>
          <a:prstGeom prst="round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404657" y="4226316"/>
            <a:ext cx="1019989" cy="132682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/>
          <p:cNvSpPr/>
          <p:nvPr/>
        </p:nvSpPr>
        <p:spPr>
          <a:xfrm>
            <a:off x="1512599" y="4226316"/>
            <a:ext cx="1019989" cy="132682"/>
          </a:xfrm>
          <a:prstGeom prst="roundRect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ounded Rectangle 83"/>
          <p:cNvSpPr/>
          <p:nvPr/>
        </p:nvSpPr>
        <p:spPr>
          <a:xfrm>
            <a:off x="7520154" y="4226316"/>
            <a:ext cx="1019989" cy="132682"/>
          </a:xfrm>
          <a:prstGeom prst="round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le 84"/>
          <p:cNvSpPr/>
          <p:nvPr/>
        </p:nvSpPr>
        <p:spPr>
          <a:xfrm>
            <a:off x="433154" y="6369709"/>
            <a:ext cx="1019989" cy="132682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/>
          <p:cNvSpPr/>
          <p:nvPr/>
        </p:nvSpPr>
        <p:spPr>
          <a:xfrm>
            <a:off x="1541096" y="6369709"/>
            <a:ext cx="1019989" cy="132682"/>
          </a:xfrm>
          <a:prstGeom prst="roundRect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86"/>
          <p:cNvSpPr/>
          <p:nvPr/>
        </p:nvSpPr>
        <p:spPr>
          <a:xfrm>
            <a:off x="4269084" y="6364330"/>
            <a:ext cx="1019989" cy="132682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ounded Rectangle 87"/>
          <p:cNvSpPr/>
          <p:nvPr/>
        </p:nvSpPr>
        <p:spPr>
          <a:xfrm>
            <a:off x="5871742" y="6364330"/>
            <a:ext cx="1019989" cy="132682"/>
          </a:xfrm>
          <a:prstGeom prst="round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/>
          <p:cNvSpPr/>
          <p:nvPr/>
        </p:nvSpPr>
        <p:spPr>
          <a:xfrm>
            <a:off x="7548651" y="6369709"/>
            <a:ext cx="1019989" cy="132682"/>
          </a:xfrm>
          <a:prstGeom prst="round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0" name="Table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953924"/>
              </p:ext>
            </p:extLst>
          </p:nvPr>
        </p:nvGraphicFramePr>
        <p:xfrm>
          <a:off x="2979612" y="2164438"/>
          <a:ext cx="414215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39"/>
                <a:gridCol w="1035539"/>
                <a:gridCol w="1035539"/>
                <a:gridCol w="1035539"/>
              </a:tblGrid>
              <a:tr h="29928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SampleA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SampleB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SampleC</a:t>
                      </a:r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2992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IGS1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2992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IGS2</a:t>
                      </a:r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2992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IGS3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2992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IGS4</a:t>
                      </a:r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2992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IGS5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48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445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57"/>
    </mc:Choice>
    <mc:Fallback xmlns="">
      <p:transition xmlns:p14="http://schemas.microsoft.com/office/powerpoint/2010/main" spd="slow" advTm="22057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Lige pilforbindelse 32"/>
          <p:cNvCxnSpPr/>
          <p:nvPr/>
        </p:nvCxnSpPr>
        <p:spPr>
          <a:xfrm>
            <a:off x="2545276" y="1144688"/>
            <a:ext cx="7200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boks 33"/>
          <p:cNvSpPr txBox="1"/>
          <p:nvPr/>
        </p:nvSpPr>
        <p:spPr>
          <a:xfrm>
            <a:off x="2302034" y="1199555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smtClean="0">
                <a:solidFill>
                  <a:prstClr val="black"/>
                </a:solidFill>
                <a:latin typeface="Calibri"/>
              </a:rPr>
              <a:t>Sequencing</a:t>
            </a:r>
            <a:endParaRPr lang="en-GB" sz="16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7" name="Lige pilforbindelse 60"/>
          <p:cNvCxnSpPr/>
          <p:nvPr/>
        </p:nvCxnSpPr>
        <p:spPr>
          <a:xfrm flipV="1">
            <a:off x="4836579" y="1299974"/>
            <a:ext cx="1089978" cy="676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boks 61"/>
          <p:cNvSpPr txBox="1"/>
          <p:nvPr/>
        </p:nvSpPr>
        <p:spPr>
          <a:xfrm>
            <a:off x="4903520" y="875662"/>
            <a:ext cx="979755" cy="33855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  <a:latin typeface="Calibri"/>
              </a:rPr>
              <a:t>Assembly </a:t>
            </a:r>
            <a:endParaRPr lang="en-GB" sz="1600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580287" y="1384569"/>
            <a:ext cx="272438" cy="27243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852725" y="1108944"/>
            <a:ext cx="272438" cy="272438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554253" y="861307"/>
            <a:ext cx="272438" cy="27243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233483" y="1044939"/>
            <a:ext cx="272438" cy="272438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Rektangel 49"/>
          <p:cNvSpPr/>
          <p:nvPr/>
        </p:nvSpPr>
        <p:spPr>
          <a:xfrm>
            <a:off x="3819984" y="1433839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Rektangel 49"/>
          <p:cNvSpPr/>
          <p:nvPr/>
        </p:nvSpPr>
        <p:spPr>
          <a:xfrm>
            <a:off x="4036008" y="1362250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Rektangel 49"/>
          <p:cNvSpPr/>
          <p:nvPr/>
        </p:nvSpPr>
        <p:spPr>
          <a:xfrm>
            <a:off x="3988285" y="1521223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Rektangel 49"/>
          <p:cNvSpPr/>
          <p:nvPr/>
        </p:nvSpPr>
        <p:spPr>
          <a:xfrm>
            <a:off x="4357044" y="1306736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ektangel 49"/>
          <p:cNvSpPr/>
          <p:nvPr/>
        </p:nvSpPr>
        <p:spPr>
          <a:xfrm>
            <a:off x="3564210" y="1512116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Rektangel 49"/>
          <p:cNvSpPr/>
          <p:nvPr/>
        </p:nvSpPr>
        <p:spPr>
          <a:xfrm>
            <a:off x="4100352" y="1282302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Rektangel 49"/>
          <p:cNvSpPr/>
          <p:nvPr/>
        </p:nvSpPr>
        <p:spPr>
          <a:xfrm>
            <a:off x="3780234" y="1601870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Rektangel 49"/>
          <p:cNvSpPr/>
          <p:nvPr/>
        </p:nvSpPr>
        <p:spPr>
          <a:xfrm>
            <a:off x="4244576" y="1557227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ektangel 49"/>
          <p:cNvSpPr/>
          <p:nvPr/>
        </p:nvSpPr>
        <p:spPr>
          <a:xfrm>
            <a:off x="3618512" y="1319653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" name="Rektangel 49"/>
          <p:cNvSpPr/>
          <p:nvPr/>
        </p:nvSpPr>
        <p:spPr>
          <a:xfrm>
            <a:off x="4285204" y="1444966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" name="Rektangel 49"/>
          <p:cNvSpPr/>
          <p:nvPr/>
        </p:nvSpPr>
        <p:spPr>
          <a:xfrm>
            <a:off x="3927996" y="1156432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" name="Rektangel 49"/>
          <p:cNvSpPr/>
          <p:nvPr/>
        </p:nvSpPr>
        <p:spPr>
          <a:xfrm>
            <a:off x="4285204" y="1178026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Rektangel 49"/>
          <p:cNvSpPr/>
          <p:nvPr/>
        </p:nvSpPr>
        <p:spPr>
          <a:xfrm>
            <a:off x="3997203" y="1663201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Rektangel 49"/>
          <p:cNvSpPr/>
          <p:nvPr/>
        </p:nvSpPr>
        <p:spPr>
          <a:xfrm>
            <a:off x="3402488" y="1299974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" name="Rektangel 49"/>
          <p:cNvSpPr/>
          <p:nvPr/>
        </p:nvSpPr>
        <p:spPr>
          <a:xfrm>
            <a:off x="4249032" y="1675941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Rektangel 49"/>
          <p:cNvSpPr/>
          <p:nvPr/>
        </p:nvSpPr>
        <p:spPr>
          <a:xfrm>
            <a:off x="3650698" y="1148556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Rektangel 49"/>
          <p:cNvSpPr/>
          <p:nvPr/>
        </p:nvSpPr>
        <p:spPr>
          <a:xfrm>
            <a:off x="3570432" y="1663201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1" name="Rektangel 49"/>
          <p:cNvSpPr/>
          <p:nvPr/>
        </p:nvSpPr>
        <p:spPr>
          <a:xfrm>
            <a:off x="3456198" y="1425257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0" name="Tekstboks 71"/>
          <p:cNvSpPr txBox="1"/>
          <p:nvPr/>
        </p:nvSpPr>
        <p:spPr>
          <a:xfrm>
            <a:off x="3758710" y="807722"/>
            <a:ext cx="6930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 smtClean="0">
                <a:solidFill>
                  <a:prstClr val="black"/>
                </a:solidFill>
                <a:latin typeface="Calibri"/>
              </a:rPr>
              <a:t>Reads</a:t>
            </a:r>
            <a:endParaRPr lang="da-DK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Tekstboks 71"/>
          <p:cNvSpPr txBox="1"/>
          <p:nvPr/>
        </p:nvSpPr>
        <p:spPr>
          <a:xfrm>
            <a:off x="6237690" y="795191"/>
            <a:ext cx="81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 smtClean="0">
                <a:solidFill>
                  <a:prstClr val="black"/>
                </a:solidFill>
                <a:latin typeface="Calibri"/>
              </a:rPr>
              <a:t>Contigs</a:t>
            </a:r>
            <a:endParaRPr lang="da-DK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Rektangel 49"/>
          <p:cNvSpPr/>
          <p:nvPr/>
        </p:nvSpPr>
        <p:spPr>
          <a:xfrm>
            <a:off x="6452842" y="1307194"/>
            <a:ext cx="79200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Rektangel 49"/>
          <p:cNvSpPr/>
          <p:nvPr/>
        </p:nvSpPr>
        <p:spPr>
          <a:xfrm>
            <a:off x="6641758" y="1508020"/>
            <a:ext cx="39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Rektangel 49"/>
          <p:cNvSpPr/>
          <p:nvPr/>
        </p:nvSpPr>
        <p:spPr>
          <a:xfrm>
            <a:off x="6096594" y="1183758"/>
            <a:ext cx="75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8" name="Rektangel 49"/>
          <p:cNvSpPr/>
          <p:nvPr/>
        </p:nvSpPr>
        <p:spPr>
          <a:xfrm>
            <a:off x="6092842" y="1384910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Rektangel 49"/>
          <p:cNvSpPr/>
          <p:nvPr/>
        </p:nvSpPr>
        <p:spPr>
          <a:xfrm>
            <a:off x="6624825" y="1425261"/>
            <a:ext cx="82800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Tekstboks 71"/>
          <p:cNvSpPr txBox="1"/>
          <p:nvPr/>
        </p:nvSpPr>
        <p:spPr>
          <a:xfrm>
            <a:off x="6222907" y="1560276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 smtClean="0">
                <a:solidFill>
                  <a:prstClr val="black"/>
                </a:solidFill>
                <a:latin typeface="Calibri"/>
              </a:rPr>
              <a:t>1000+ bp</a:t>
            </a:r>
            <a:endParaRPr lang="da-DK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Tekstboks 61"/>
          <p:cNvSpPr txBox="1"/>
          <p:nvPr/>
        </p:nvSpPr>
        <p:spPr>
          <a:xfrm>
            <a:off x="1463867" y="2400398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prstClr val="black"/>
                </a:solidFill>
                <a:latin typeface="Calibri"/>
              </a:rPr>
              <a:t>Abundance</a:t>
            </a:r>
            <a:endParaRPr lang="en-GB" sz="1600" b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62" name="Lige pilforbindelse 60"/>
          <p:cNvCxnSpPr/>
          <p:nvPr/>
        </p:nvCxnSpPr>
        <p:spPr>
          <a:xfrm flipH="1">
            <a:off x="3245323" y="3110364"/>
            <a:ext cx="1047038" cy="1014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boks 61"/>
          <p:cNvSpPr txBox="1"/>
          <p:nvPr/>
        </p:nvSpPr>
        <p:spPr>
          <a:xfrm>
            <a:off x="3394329" y="3210836"/>
            <a:ext cx="922047" cy="33855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FFFFFF"/>
                </a:solidFill>
                <a:latin typeface="Calibri"/>
              </a:rPr>
              <a:t>Mapping</a:t>
            </a:r>
            <a:endParaRPr lang="en-GB" sz="16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4" name="Rektangel 49"/>
          <p:cNvSpPr/>
          <p:nvPr/>
        </p:nvSpPr>
        <p:spPr>
          <a:xfrm>
            <a:off x="1521432" y="3660006"/>
            <a:ext cx="97200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Rektangel 49"/>
          <p:cNvSpPr/>
          <p:nvPr/>
        </p:nvSpPr>
        <p:spPr>
          <a:xfrm>
            <a:off x="1550731" y="3375918"/>
            <a:ext cx="39041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6" name="Rektangel 49"/>
          <p:cNvSpPr/>
          <p:nvPr/>
        </p:nvSpPr>
        <p:spPr>
          <a:xfrm>
            <a:off x="1510662" y="3086955"/>
            <a:ext cx="97200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7" name="Rektangel 49"/>
          <p:cNvSpPr/>
          <p:nvPr/>
        </p:nvSpPr>
        <p:spPr>
          <a:xfrm>
            <a:off x="1709774" y="2992684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8" name="Rektangel 49"/>
          <p:cNvSpPr/>
          <p:nvPr/>
        </p:nvSpPr>
        <p:spPr>
          <a:xfrm>
            <a:off x="1941144" y="2991299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9" name="Rektangel 49"/>
          <p:cNvSpPr/>
          <p:nvPr/>
        </p:nvSpPr>
        <p:spPr>
          <a:xfrm>
            <a:off x="1481083" y="2991299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0" name="Rektangel 49"/>
          <p:cNvSpPr/>
          <p:nvPr/>
        </p:nvSpPr>
        <p:spPr>
          <a:xfrm>
            <a:off x="2169835" y="2989906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1" name="Rektangel 49"/>
          <p:cNvSpPr/>
          <p:nvPr/>
        </p:nvSpPr>
        <p:spPr>
          <a:xfrm>
            <a:off x="1787360" y="2904017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2" name="Rektangel 49"/>
          <p:cNvSpPr/>
          <p:nvPr/>
        </p:nvSpPr>
        <p:spPr>
          <a:xfrm>
            <a:off x="2018730" y="2902632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3" name="Rektangel 49"/>
          <p:cNvSpPr/>
          <p:nvPr/>
        </p:nvSpPr>
        <p:spPr>
          <a:xfrm>
            <a:off x="1558669" y="2902632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4" name="Rektangel 49"/>
          <p:cNvSpPr/>
          <p:nvPr/>
        </p:nvSpPr>
        <p:spPr>
          <a:xfrm>
            <a:off x="2247421" y="2901239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5" name="Rektangel 49"/>
          <p:cNvSpPr/>
          <p:nvPr/>
        </p:nvSpPr>
        <p:spPr>
          <a:xfrm>
            <a:off x="1690378" y="2815350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6" name="Rektangel 49"/>
          <p:cNvSpPr/>
          <p:nvPr/>
        </p:nvSpPr>
        <p:spPr>
          <a:xfrm>
            <a:off x="1921748" y="2813965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7" name="Rektangel 49"/>
          <p:cNvSpPr/>
          <p:nvPr/>
        </p:nvSpPr>
        <p:spPr>
          <a:xfrm>
            <a:off x="1461687" y="2813965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8" name="Rektangel 49"/>
          <p:cNvSpPr/>
          <p:nvPr/>
        </p:nvSpPr>
        <p:spPr>
          <a:xfrm>
            <a:off x="2150439" y="2812572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662031" y="2878862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3x</a:t>
            </a:r>
          </a:p>
          <a:p>
            <a:r>
              <a:rPr lang="en-US" dirty="0" smtClean="0"/>
              <a:t>1x</a:t>
            </a:r>
          </a:p>
          <a:p>
            <a:r>
              <a:rPr lang="en-US" dirty="0" smtClean="0"/>
              <a:t>1x</a:t>
            </a:r>
          </a:p>
          <a:p>
            <a:r>
              <a:rPr lang="en-US" dirty="0" smtClean="0"/>
              <a:t>2x</a:t>
            </a:r>
            <a:endParaRPr lang="da-DK" dirty="0"/>
          </a:p>
        </p:txBody>
      </p:sp>
      <p:sp>
        <p:nvSpPr>
          <p:cNvPr id="80" name="Rektangel 49"/>
          <p:cNvSpPr/>
          <p:nvPr/>
        </p:nvSpPr>
        <p:spPr>
          <a:xfrm>
            <a:off x="1791408" y="3290054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1" name="Rektangel 49"/>
          <p:cNvSpPr/>
          <p:nvPr/>
        </p:nvSpPr>
        <p:spPr>
          <a:xfrm>
            <a:off x="2022778" y="3288669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2" name="Rektangel 49"/>
          <p:cNvSpPr/>
          <p:nvPr/>
        </p:nvSpPr>
        <p:spPr>
          <a:xfrm>
            <a:off x="1562717" y="3288669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3" name="Rektangel 49"/>
          <p:cNvSpPr/>
          <p:nvPr/>
        </p:nvSpPr>
        <p:spPr>
          <a:xfrm>
            <a:off x="2251469" y="3287276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4" name="Rektangel 49"/>
          <p:cNvSpPr/>
          <p:nvPr/>
        </p:nvSpPr>
        <p:spPr>
          <a:xfrm>
            <a:off x="1778580" y="3563805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5" name="Rektangel 49"/>
          <p:cNvSpPr/>
          <p:nvPr/>
        </p:nvSpPr>
        <p:spPr>
          <a:xfrm>
            <a:off x="2009950" y="3562420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6" name="Rektangel 49"/>
          <p:cNvSpPr/>
          <p:nvPr/>
        </p:nvSpPr>
        <p:spPr>
          <a:xfrm>
            <a:off x="1549889" y="3562420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7" name="Rektangel 49"/>
          <p:cNvSpPr/>
          <p:nvPr/>
        </p:nvSpPr>
        <p:spPr>
          <a:xfrm>
            <a:off x="2238641" y="3561027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8" name="Rektangel 49"/>
          <p:cNvSpPr/>
          <p:nvPr/>
        </p:nvSpPr>
        <p:spPr>
          <a:xfrm>
            <a:off x="6884842" y="1191360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9" name="Rektangel 49"/>
          <p:cNvSpPr/>
          <p:nvPr/>
        </p:nvSpPr>
        <p:spPr>
          <a:xfrm>
            <a:off x="5445690" y="3276712"/>
            <a:ext cx="79200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0" name="Rektangel 49"/>
          <p:cNvSpPr/>
          <p:nvPr/>
        </p:nvSpPr>
        <p:spPr>
          <a:xfrm>
            <a:off x="6286313" y="3138828"/>
            <a:ext cx="39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1" name="Rektangel 49"/>
          <p:cNvSpPr/>
          <p:nvPr/>
        </p:nvSpPr>
        <p:spPr>
          <a:xfrm>
            <a:off x="5445690" y="3130951"/>
            <a:ext cx="75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2" name="Rektangel 49"/>
          <p:cNvSpPr/>
          <p:nvPr/>
        </p:nvSpPr>
        <p:spPr>
          <a:xfrm>
            <a:off x="5896890" y="2987316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3" name="Rektangel 49"/>
          <p:cNvSpPr/>
          <p:nvPr/>
        </p:nvSpPr>
        <p:spPr>
          <a:xfrm>
            <a:off x="5445690" y="3463090"/>
            <a:ext cx="82800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4" name="Rektangel 49"/>
          <p:cNvSpPr/>
          <p:nvPr/>
        </p:nvSpPr>
        <p:spPr>
          <a:xfrm>
            <a:off x="5445690" y="2983553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5" name="Tekstboks 71"/>
          <p:cNvSpPr txBox="1"/>
          <p:nvPr/>
        </p:nvSpPr>
        <p:spPr>
          <a:xfrm>
            <a:off x="4528234" y="2864205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A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Tekstboks 71"/>
          <p:cNvSpPr txBox="1"/>
          <p:nvPr/>
        </p:nvSpPr>
        <p:spPr>
          <a:xfrm>
            <a:off x="4528234" y="3009552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B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Tekstboks 71"/>
          <p:cNvSpPr txBox="1"/>
          <p:nvPr/>
        </p:nvSpPr>
        <p:spPr>
          <a:xfrm>
            <a:off x="4561511" y="3163519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C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Tekstboks 71"/>
          <p:cNvSpPr txBox="1"/>
          <p:nvPr/>
        </p:nvSpPr>
        <p:spPr>
          <a:xfrm>
            <a:off x="4579854" y="3348720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D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99" name="Lige pilforbindelse 60"/>
          <p:cNvCxnSpPr/>
          <p:nvPr/>
        </p:nvCxnSpPr>
        <p:spPr>
          <a:xfrm flipH="1">
            <a:off x="6178232" y="1898830"/>
            <a:ext cx="674362" cy="84012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kstboks 61"/>
          <p:cNvSpPr txBox="1"/>
          <p:nvPr/>
        </p:nvSpPr>
        <p:spPr>
          <a:xfrm>
            <a:off x="6447375" y="2400398"/>
            <a:ext cx="810438" cy="33855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FFFFFF"/>
                </a:solidFill>
                <a:latin typeface="Calibri"/>
              </a:rPr>
              <a:t>Binning</a:t>
            </a:r>
            <a:endParaRPr lang="en-GB" sz="16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2" name="Rektangel 49"/>
          <p:cNvSpPr/>
          <p:nvPr/>
        </p:nvSpPr>
        <p:spPr>
          <a:xfrm>
            <a:off x="2225974" y="4060578"/>
            <a:ext cx="39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3" name="Rektangel 49"/>
          <p:cNvSpPr/>
          <p:nvPr/>
        </p:nvSpPr>
        <p:spPr>
          <a:xfrm>
            <a:off x="1427524" y="4060578"/>
            <a:ext cx="75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Rektangel 49"/>
          <p:cNvSpPr/>
          <p:nvPr/>
        </p:nvSpPr>
        <p:spPr>
          <a:xfrm>
            <a:off x="2448123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5" name="Rektangel 49"/>
          <p:cNvSpPr/>
          <p:nvPr/>
        </p:nvSpPr>
        <p:spPr>
          <a:xfrm>
            <a:off x="2181987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7" name="Rektangel 49"/>
          <p:cNvSpPr/>
          <p:nvPr/>
        </p:nvSpPr>
        <p:spPr>
          <a:xfrm>
            <a:off x="1685412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8" name="Rektangel 49"/>
          <p:cNvSpPr/>
          <p:nvPr/>
        </p:nvSpPr>
        <p:spPr>
          <a:xfrm>
            <a:off x="1921063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9" name="Rektangel 49"/>
          <p:cNvSpPr/>
          <p:nvPr/>
        </p:nvSpPr>
        <p:spPr>
          <a:xfrm>
            <a:off x="1413420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0" name="Rektangel 49"/>
          <p:cNvSpPr/>
          <p:nvPr/>
        </p:nvSpPr>
        <p:spPr>
          <a:xfrm>
            <a:off x="1962241" y="3375868"/>
            <a:ext cx="442566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Rektangel 49"/>
          <p:cNvSpPr/>
          <p:nvPr/>
        </p:nvSpPr>
        <p:spPr>
          <a:xfrm>
            <a:off x="2324327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2" name="Rektangel 49"/>
          <p:cNvSpPr/>
          <p:nvPr/>
        </p:nvSpPr>
        <p:spPr>
          <a:xfrm>
            <a:off x="2035431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Rektangel 49"/>
          <p:cNvSpPr/>
          <p:nvPr/>
        </p:nvSpPr>
        <p:spPr>
          <a:xfrm>
            <a:off x="1521432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Rektangel 49"/>
          <p:cNvSpPr/>
          <p:nvPr/>
        </p:nvSpPr>
        <p:spPr>
          <a:xfrm>
            <a:off x="1787360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Tekstboks 61"/>
          <p:cNvSpPr txBox="1"/>
          <p:nvPr/>
        </p:nvSpPr>
        <p:spPr>
          <a:xfrm>
            <a:off x="4869250" y="2476796"/>
            <a:ext cx="816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prstClr val="black"/>
                </a:solidFill>
                <a:latin typeface="Calibri"/>
              </a:rPr>
              <a:t>Species</a:t>
            </a:r>
            <a:endParaRPr lang="en-GB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534349" y="391789"/>
            <a:ext cx="101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Sample1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59115" y="4890611"/>
            <a:ext cx="72152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Challenges: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Assembly? </a:t>
            </a:r>
            <a:r>
              <a:rPr lang="en-US" dirty="0" smtClean="0"/>
              <a:t>- difficult  (</a:t>
            </a:r>
            <a:r>
              <a:rPr lang="en-US" dirty="0" err="1" smtClean="0"/>
              <a:t>eg</a:t>
            </a:r>
            <a:r>
              <a:rPr lang="en-US" dirty="0" smtClean="0"/>
              <a:t>. Only small portions of reads can be assembled)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Binning? </a:t>
            </a:r>
            <a:r>
              <a:rPr lang="en-US" dirty="0" smtClean="0"/>
              <a:t>– difficult (</a:t>
            </a:r>
            <a:r>
              <a:rPr lang="en-US" dirty="0" err="1" smtClean="0"/>
              <a:t>eg</a:t>
            </a:r>
            <a:r>
              <a:rPr lang="en-US" dirty="0" smtClean="0"/>
              <a:t>. may need reference genomes, computationally expensive)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Mapping? </a:t>
            </a:r>
            <a:r>
              <a:rPr lang="en-US" dirty="0" smtClean="0"/>
              <a:t>– difficult (</a:t>
            </a:r>
            <a:r>
              <a:rPr lang="en-US" dirty="0" err="1" smtClean="0"/>
              <a:t>eg</a:t>
            </a:r>
            <a:r>
              <a:rPr lang="en-US" dirty="0" smtClean="0"/>
              <a:t>. </a:t>
            </a:r>
            <a:r>
              <a:rPr lang="en-US" dirty="0"/>
              <a:t>a</a:t>
            </a:r>
            <a:r>
              <a:rPr lang="en-US" dirty="0" smtClean="0"/>
              <a:t>ccuracy, computationally expensive)</a:t>
            </a:r>
          </a:p>
          <a:p>
            <a:pPr marL="285750" lvl="1" indent="-285750">
              <a:buFont typeface="Arial"/>
              <a:buChar char="•"/>
            </a:pPr>
            <a:r>
              <a:rPr lang="en-US" b="1" dirty="0">
                <a:solidFill>
                  <a:srgbClr val="FF0000"/>
                </a:solidFill>
              </a:rPr>
              <a:t>4 </a:t>
            </a:r>
            <a:r>
              <a:rPr lang="en-US" b="1" dirty="0" err="1">
                <a:solidFill>
                  <a:srgbClr val="FF0000"/>
                </a:solidFill>
              </a:rPr>
              <a:t>petabase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pairs</a:t>
            </a:r>
            <a:r>
              <a:rPr lang="en-US" b="1" dirty="0"/>
              <a:t> </a:t>
            </a:r>
            <a:r>
              <a:rPr lang="en-US" dirty="0"/>
              <a:t>of </a:t>
            </a:r>
            <a:r>
              <a:rPr lang="en-US" dirty="0" smtClean="0"/>
              <a:t>DNA in </a:t>
            </a:r>
            <a:r>
              <a:rPr lang="en-US" dirty="0"/>
              <a:t>a gram of </a:t>
            </a:r>
            <a:r>
              <a:rPr lang="en-US" dirty="0" smtClean="0"/>
              <a:t>soil(</a:t>
            </a:r>
            <a:r>
              <a:rPr lang="en-US" dirty="0"/>
              <a:t>Jack A. Gilbert,2013)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cxnSp>
        <p:nvCxnSpPr>
          <p:cNvPr id="101" name="Lige pilforbindelse 60"/>
          <p:cNvCxnSpPr/>
          <p:nvPr/>
        </p:nvCxnSpPr>
        <p:spPr>
          <a:xfrm>
            <a:off x="2125163" y="4388376"/>
            <a:ext cx="1140113" cy="31309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kstboks 61"/>
          <p:cNvSpPr txBox="1"/>
          <p:nvPr/>
        </p:nvSpPr>
        <p:spPr>
          <a:xfrm>
            <a:off x="3369372" y="4049822"/>
            <a:ext cx="2249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prstClr val="black"/>
                </a:solidFill>
                <a:latin typeface="Calibri"/>
              </a:rPr>
              <a:t>Species-by-sample table</a:t>
            </a:r>
            <a:endParaRPr lang="en-GB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8" name="Action Button: Help 127"/>
          <p:cNvSpPr/>
          <p:nvPr/>
        </p:nvSpPr>
        <p:spPr>
          <a:xfrm>
            <a:off x="6712643" y="2844293"/>
            <a:ext cx="822960" cy="822960"/>
          </a:xfrm>
          <a:prstGeom prst="actionButtonHelp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pic>
        <p:nvPicPr>
          <p:cNvPr id="129" name="image5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52594" y="3648611"/>
            <a:ext cx="1751509" cy="161425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30" name="Lige pilforbindelse 60"/>
          <p:cNvCxnSpPr/>
          <p:nvPr/>
        </p:nvCxnSpPr>
        <p:spPr>
          <a:xfrm flipV="1">
            <a:off x="5896890" y="4455737"/>
            <a:ext cx="727935" cy="44838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 descr="Screen Shot 2014-11-14 at 12.57.25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552" y="4455737"/>
            <a:ext cx="2529634" cy="745275"/>
          </a:xfrm>
          <a:prstGeom prst="rect">
            <a:avLst/>
          </a:prstGeom>
        </p:spPr>
      </p:pic>
      <p:sp>
        <p:nvSpPr>
          <p:cNvPr id="131" name="TextBox 130"/>
          <p:cNvSpPr txBox="1"/>
          <p:nvPr/>
        </p:nvSpPr>
        <p:spPr>
          <a:xfrm>
            <a:off x="1521432" y="162120"/>
            <a:ext cx="7071969" cy="46166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 typical pipeline of </a:t>
            </a:r>
            <a:r>
              <a:rPr lang="en-US" sz="2400" dirty="0" err="1" smtClean="0">
                <a:solidFill>
                  <a:schemeClr val="bg1"/>
                </a:solidFill>
              </a:rPr>
              <a:t>metagenome</a:t>
            </a:r>
            <a:r>
              <a:rPr lang="en-US" sz="2400" dirty="0" smtClean="0">
                <a:solidFill>
                  <a:schemeClr val="bg1"/>
                </a:solidFill>
              </a:rPr>
              <a:t> diversity analysis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6" name="Tekstboks 71"/>
          <p:cNvSpPr txBox="1"/>
          <p:nvPr/>
        </p:nvSpPr>
        <p:spPr>
          <a:xfrm>
            <a:off x="3394329" y="1735209"/>
            <a:ext cx="1133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 smtClean="0">
                <a:solidFill>
                  <a:prstClr val="black"/>
                </a:solidFill>
                <a:latin typeface="Calibri"/>
              </a:rPr>
              <a:t>100-150 bp</a:t>
            </a:r>
            <a:endParaRPr lang="da-DK" sz="16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 descr="Screen Shot 2014-11-14 at 10.54.33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22" y="3732014"/>
            <a:ext cx="5842000" cy="2032000"/>
          </a:xfrm>
          <a:prstGeom prst="rect">
            <a:avLst/>
          </a:prstGeom>
        </p:spPr>
      </p:pic>
      <p:pic>
        <p:nvPicPr>
          <p:cNvPr id="102" name="Picture 101" descr="Screen Shot 2014-11-14 at 12.49.29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706" y="4090381"/>
            <a:ext cx="5296655" cy="209434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49</a:t>
            </a:fld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4465056" y="1898830"/>
            <a:ext cx="36172" cy="2344464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66350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997"/>
    </mc:Choice>
    <mc:Fallback xmlns="">
      <p:transition xmlns:p14="http://schemas.microsoft.com/office/powerpoint/2010/main" advTm="699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26632" y="1801335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a-DK" i="1" dirty="0" smtClean="0"/>
              <a:t>”...functional analysis of the </a:t>
            </a:r>
            <a:r>
              <a:rPr lang="da-DK" i="1" dirty="0" err="1" smtClean="0"/>
              <a:t>collective</a:t>
            </a:r>
            <a:r>
              <a:rPr lang="da-DK" i="1" dirty="0" smtClean="0"/>
              <a:t> </a:t>
            </a:r>
            <a:r>
              <a:rPr lang="da-DK" i="1" dirty="0" err="1" smtClean="0"/>
              <a:t>genomes</a:t>
            </a:r>
            <a:r>
              <a:rPr lang="da-DK" i="1" dirty="0" smtClean="0"/>
              <a:t> of </a:t>
            </a:r>
            <a:r>
              <a:rPr lang="da-DK" i="1" dirty="0" err="1" smtClean="0"/>
              <a:t>soil</a:t>
            </a:r>
            <a:r>
              <a:rPr lang="da-DK" i="1" dirty="0" smtClean="0"/>
              <a:t> microflora, which </a:t>
            </a:r>
            <a:r>
              <a:rPr lang="da-DK" i="1" dirty="0" err="1" smtClean="0"/>
              <a:t>we</a:t>
            </a:r>
            <a:r>
              <a:rPr lang="da-DK" i="1" dirty="0" smtClean="0"/>
              <a:t> term the </a:t>
            </a:r>
            <a:r>
              <a:rPr lang="da-DK" i="1" dirty="0" err="1" smtClean="0">
                <a:solidFill>
                  <a:srgbClr val="C00000"/>
                </a:solidFill>
              </a:rPr>
              <a:t>metagenome</a:t>
            </a:r>
            <a:r>
              <a:rPr lang="da-DK" i="1" dirty="0" smtClean="0"/>
              <a:t> of the </a:t>
            </a:r>
            <a:r>
              <a:rPr lang="da-DK" i="1" dirty="0" err="1" smtClean="0"/>
              <a:t>soil</a:t>
            </a:r>
            <a:r>
              <a:rPr lang="da-DK" i="1" dirty="0" smtClean="0"/>
              <a:t>.”</a:t>
            </a:r>
          </a:p>
          <a:p>
            <a:endParaRPr lang="da-DK" i="1" dirty="0" smtClean="0"/>
          </a:p>
          <a:p>
            <a:r>
              <a:rPr lang="da-DK" i="1" dirty="0" smtClean="0"/>
              <a:t> - J. Handelsman et al., 1998  </a:t>
            </a:r>
            <a:endParaRPr lang="da-DK" i="1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346074"/>
            <a:ext cx="3017838" cy="219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725" y="2743000"/>
            <a:ext cx="2452174" cy="1800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91559" y="358919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Arial" charset="0"/>
                <a:cs typeface="Arial Unicode MS" charset="0"/>
              </a:rPr>
              <a:t>most of </a:t>
            </a:r>
            <a:r>
              <a:rPr lang="en-US" dirty="0" smtClean="0">
                <a:latin typeface="Arial" charset="0"/>
                <a:cs typeface="Arial Unicode MS" charset="0"/>
              </a:rPr>
              <a:t>the microorganisms can </a:t>
            </a:r>
            <a:r>
              <a:rPr lang="en-US" dirty="0">
                <a:latin typeface="Arial" charset="0"/>
                <a:cs typeface="Arial Unicode MS" charset="0"/>
              </a:rPr>
              <a:t>not be cultured and </a:t>
            </a:r>
            <a:r>
              <a:rPr lang="en-US" dirty="0" smtClean="0">
                <a:latin typeface="Arial" charset="0"/>
                <a:cs typeface="Arial Unicode MS" charset="0"/>
              </a:rPr>
              <a:t>isolated </a:t>
            </a:r>
            <a:r>
              <a:rPr lang="en-US" dirty="0">
                <a:latin typeface="Arial" charset="0"/>
                <a:cs typeface="Arial Unicode MS" charset="0"/>
              </a:rPr>
              <a:t>and sequenced in traditional way.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7582" y="4825602"/>
            <a:ext cx="71180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dirty="0" smtClean="0"/>
              <a:t> In </a:t>
            </a:r>
            <a:r>
              <a:rPr lang="en-US" dirty="0"/>
              <a:t>a gram of soil, there are approximately a billion microbial cells, containing an estimated </a:t>
            </a:r>
            <a:r>
              <a:rPr lang="en-US" b="1" dirty="0"/>
              <a:t>4 </a:t>
            </a:r>
            <a:r>
              <a:rPr lang="en-US" b="1" dirty="0" err="1"/>
              <a:t>petabase</a:t>
            </a:r>
            <a:r>
              <a:rPr lang="en-US" b="1" dirty="0"/>
              <a:t> pairs </a:t>
            </a:r>
            <a:r>
              <a:rPr lang="en-US" dirty="0"/>
              <a:t>of DNA (Jack A. Gilbert,2013)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7582" y="5394576"/>
            <a:ext cx="7118099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dirty="0" smtClean="0"/>
              <a:t>+</a:t>
            </a:r>
          </a:p>
          <a:p>
            <a:pPr marL="0" lvl="1"/>
            <a:r>
              <a:rPr lang="en-US" dirty="0" smtClean="0"/>
              <a:t>Improvement of next generation sequencing             </a:t>
            </a:r>
            <a:r>
              <a:rPr lang="en-US" sz="2800" dirty="0"/>
              <a:t>= </a:t>
            </a:r>
            <a:r>
              <a:rPr lang="en-US" sz="2800" b="1" dirty="0">
                <a:solidFill>
                  <a:srgbClr val="FF6600"/>
                </a:solidFill>
              </a:rPr>
              <a:t>data </a:t>
            </a:r>
            <a:r>
              <a:rPr lang="en-US" sz="2800" b="1" dirty="0" smtClean="0">
                <a:solidFill>
                  <a:srgbClr val="FF6600"/>
                </a:solidFill>
              </a:rPr>
              <a:t>deluge</a:t>
            </a:r>
            <a:endParaRPr lang="en-US" sz="2800" dirty="0" smtClean="0"/>
          </a:p>
          <a:p>
            <a:pPr marL="0" lvl="1"/>
            <a:r>
              <a:rPr lang="en-US" dirty="0" smtClean="0"/>
              <a:t>+</a:t>
            </a:r>
          </a:p>
          <a:p>
            <a:pPr marL="0" lvl="1"/>
            <a:r>
              <a:rPr lang="en-US" dirty="0" smtClean="0"/>
              <a:t>Decreasing cost of sequencing                               </a:t>
            </a:r>
          </a:p>
        </p:txBody>
      </p:sp>
      <p:pic>
        <p:nvPicPr>
          <p:cNvPr id="9" name="Picture 8" descr="Screen Shot 2014-11-14 at 9.51.12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516" y="3059098"/>
            <a:ext cx="4338116" cy="353300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5</a:t>
            </a:fld>
            <a:endParaRPr lang="en-US"/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5210148" y="359441"/>
            <a:ext cx="3385474" cy="88961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lIns="81639" tIns="632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r>
              <a:rPr lang="en-US" sz="2500" dirty="0" err="1">
                <a:solidFill>
                  <a:srgbClr val="FFFFFF"/>
                </a:solidFill>
              </a:rPr>
              <a:t>Metagenomics</a:t>
            </a:r>
            <a:r>
              <a:rPr lang="en-US" sz="2500" dirty="0">
                <a:solidFill>
                  <a:srgbClr val="FFFFFF"/>
                </a:solidFill>
              </a:rPr>
              <a:t> and </a:t>
            </a:r>
            <a:endParaRPr lang="en-US" sz="2500" dirty="0" smtClean="0">
              <a:solidFill>
                <a:srgbClr val="FFFFFF"/>
              </a:solidFill>
            </a:endParaRPr>
          </a:p>
          <a:p>
            <a:r>
              <a:rPr lang="en-US" sz="2500" dirty="0" smtClean="0">
                <a:solidFill>
                  <a:srgbClr val="FFFFFF"/>
                </a:solidFill>
              </a:rPr>
              <a:t>“big data”</a:t>
            </a:r>
            <a:endParaRPr lang="en-US" sz="2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416693"/>
      </p:ext>
    </p:extLst>
  </p:cSld>
  <p:clrMapOvr>
    <a:masterClrMapping/>
  </p:clrMapOvr>
  <p:transition xmlns:p14="http://schemas.microsoft.com/office/powerpoint/2010/main" spd="med" advTm="5103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92565" y="1424044"/>
            <a:ext cx="4298363" cy="277157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330117" y="1851520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54803" y="2031030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35803" y="2333320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116803" y="1827281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646661" y="1661092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073267" y="3791956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454347" y="2216263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241747" y="1741863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216347" y="2141006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45343" y="3807881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0989" y="2235348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40989" y="2795632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144406" y="2030585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799061" y="1813492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85805" y="2445806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403547" y="2800165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180061" y="2293406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69404" y="3657588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131404" y="2030585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65347" y="2975141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99835" y="3384959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664804" y="2579046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165547" y="1876120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92347" y="2463949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265661" y="3547821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156147" y="3557697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045092" y="3126541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118462" y="2883274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009605" y="3169931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103861" y="3384959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156147" y="2975141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847805" y="2667148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440936" y="3126541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537147" y="3384959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440936" y="2806195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079185" y="3278010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40989" y="3960281"/>
            <a:ext cx="4058158" cy="0"/>
          </a:xfrm>
          <a:prstGeom prst="line">
            <a:avLst/>
          </a:prstGeom>
          <a:ln w="76200" cmpd="sng">
            <a:solidFill>
              <a:schemeClr val="accent6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4753440" y="1452444"/>
            <a:ext cx="4298363" cy="274317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4907893" y="3980073"/>
            <a:ext cx="4058158" cy="0"/>
          </a:xfrm>
          <a:prstGeom prst="line">
            <a:avLst/>
          </a:prstGeom>
          <a:ln w="76200" cmpd="sng">
            <a:solidFill>
              <a:schemeClr val="accent6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5090706" y="20178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5243106" y="21702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5159118" y="2361957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5379930" y="26274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5393779" y="244580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5178567" y="2605165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5221223" y="2795632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5309791" y="29751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5159118" y="31265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5178567" y="3384959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5346543" y="3278010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5243106" y="21702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5395506" y="23226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5311518" y="2514357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5532330" y="27798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5546179" y="259820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5330967" y="2757565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5373623" y="2948032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5462191" y="31275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5311518" y="32789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>
            <a:off x="5330967" y="3537359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5498943" y="3430410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5395506" y="23226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5547906" y="24750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5463918" y="2666757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>
            <a:off x="5684730" y="29322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5698579" y="275060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>
            <a:off x="5483367" y="2909965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5526023" y="3100432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>
            <a:off x="5614591" y="32799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>
            <a:off x="5463918" y="34313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>
            <a:off x="5483367" y="3689759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5651343" y="3582810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5798143" y="173476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5950543" y="188716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>
            <a:off x="5866555" y="2078877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6813444" y="1937758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H="1">
            <a:off x="6101216" y="216272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>
            <a:off x="7290675" y="24750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5928660" y="2512552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7102039" y="242133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6210342" y="193510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5886004" y="3101879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6954950" y="2549810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>
            <a:off x="5547906" y="24750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>
            <a:off x="5700306" y="26274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>
            <a:off x="5616318" y="2819157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H="1">
            <a:off x="5837130" y="30846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>
            <a:off x="6337604" y="2863497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>
            <a:off x="6418037" y="2216263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5678423" y="3252832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>
            <a:off x="5766991" y="34323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5616318" y="35837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H="1">
            <a:off x="5978241" y="3726053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>
            <a:off x="5803743" y="3735210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H="1">
            <a:off x="5700306" y="26274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H="1">
            <a:off x="6206380" y="2512552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>
            <a:off x="6440651" y="2289448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H="1">
            <a:off x="5989530" y="32370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H="1">
            <a:off x="6003379" y="305540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H="1">
            <a:off x="5788167" y="3214765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>
            <a:off x="5830823" y="3405232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919391" y="35847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5768718" y="37361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H="1">
            <a:off x="6389932" y="3644032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>
            <a:off x="5956143" y="3887610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H="1">
            <a:off x="6462318" y="2622968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6005106" y="29322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flipH="1">
            <a:off x="6202507" y="3657588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H="1">
            <a:off x="6813941" y="356250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H="1">
            <a:off x="6389932" y="2597572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flipH="1">
            <a:off x="5940567" y="3367165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H="1">
            <a:off x="5983223" y="3557632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H="1">
            <a:off x="6934063" y="2684390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710308" y="329040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H="1">
            <a:off x="6389932" y="2994930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H="1">
            <a:off x="7924010" y="361557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H="1">
            <a:off x="8304123" y="2926699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H="1">
            <a:off x="6582859" y="219196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H="1">
            <a:off x="6108543" y="232116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>
            <a:off x="5698579" y="275060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H="1">
            <a:off x="6034531" y="229340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H="1">
            <a:off x="5700306" y="26274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 flipH="1">
            <a:off x="6902622" y="328679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H="1">
            <a:off x="7043217" y="2733070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flipH="1">
            <a:off x="6916658" y="3191570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H="1">
            <a:off x="7701158" y="3141189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H="1">
            <a:off x="6102943" y="203956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flipH="1">
            <a:off x="6505580" y="188716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H="1">
            <a:off x="5846399" y="2566595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 flipH="1">
            <a:off x="6253616" y="231512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flipH="1">
            <a:off x="6766087" y="209675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 flipH="1">
            <a:off x="7403080" y="229340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>
            <a:off x="7154586" y="2883274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H="1">
            <a:off x="6018955" y="299586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 flipH="1">
            <a:off x="7617170" y="299686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 flipH="1">
            <a:off x="6496221" y="2384735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 flipH="1">
            <a:off x="7487068" y="313468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flipH="1">
            <a:off x="6003379" y="305540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H="1">
            <a:off x="7084634" y="27798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>
            <a:off x="6679156" y="2667148"/>
            <a:ext cx="228354" cy="2986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 flipH="1">
            <a:off x="7077116" y="2408363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 flipH="1">
            <a:off x="7290675" y="3082957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>
            <a:off x="7437991" y="3776015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>
            <a:off x="6542332" y="2749972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H="1">
            <a:off x="6167193" y="2660500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H="1">
            <a:off x="6498871" y="231501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H="1">
            <a:off x="6308179" y="3367165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H="1">
            <a:off x="7842042" y="3028870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H="1">
            <a:off x="7018051" y="2293820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>
            <a:off x="6748682" y="3101970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flipH="1">
            <a:off x="7235104" y="3252832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H="1">
            <a:off x="8220135" y="3167172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H="1">
            <a:off x="8220135" y="3322555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H="1">
            <a:off x="7928074" y="3483775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 flipH="1">
            <a:off x="6255343" y="219196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H="1">
            <a:off x="6626320" y="234436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H="1">
            <a:off x="6392167" y="264916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H="1">
            <a:off x="6920660" y="2289448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H="1">
            <a:off x="7070598" y="2333320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H="1">
            <a:off x="5983223" y="2408363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H="1">
            <a:off x="5693999" y="2934639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H="1">
            <a:off x="5389199" y="214100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H="1">
            <a:off x="7674066" y="244580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 flipH="1">
            <a:off x="6476155" y="2477450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H="1">
            <a:off x="8304123" y="3340717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 flipH="1">
            <a:off x="7477799" y="3478405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flipH="1">
            <a:off x="6694732" y="323011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 flipH="1">
            <a:off x="6328245" y="3384959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 flipH="1">
            <a:off x="7729763" y="3008133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 flipH="1">
            <a:off x="6573992" y="3628680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 flipH="1">
            <a:off x="6309906" y="32370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 flipH="1">
            <a:off x="6694732" y="2902372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 flipH="1">
            <a:off x="5630167" y="229340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 flipH="1">
            <a:off x="5852706" y="27798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flipH="1">
            <a:off x="7403080" y="2718762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/>
          <p:nvPr/>
        </p:nvCxnSpPr>
        <p:spPr>
          <a:xfrm flipH="1">
            <a:off x="6645468" y="3134230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 flipH="1">
            <a:off x="5852706" y="27798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 flipH="1">
            <a:off x="6491329" y="242133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 flipH="1">
            <a:off x="7252610" y="329524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 flipH="1">
            <a:off x="6752684" y="3786373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 flipH="1">
            <a:off x="5914811" y="2824033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 flipH="1">
            <a:off x="5940567" y="3367165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 flipH="1">
            <a:off x="7605967" y="290828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 flipH="1">
            <a:off x="7760098" y="294491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 flipH="1">
            <a:off x="6959229" y="3674220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 flipH="1">
            <a:off x="5992293" y="2819157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 flipH="1">
            <a:off x="8136147" y="356250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H="1">
            <a:off x="7844086" y="2940864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 flipH="1">
            <a:off x="6474428" y="314926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 flipH="1">
            <a:off x="6323755" y="330066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 flipH="1">
            <a:off x="7590078" y="3355525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/>
          <p:nvPr/>
        </p:nvCxnSpPr>
        <p:spPr>
          <a:xfrm flipH="1">
            <a:off x="8010018" y="3081949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 flipH="1">
            <a:off x="6073518" y="3276357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 flipH="1">
            <a:off x="6308179" y="336020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 flipH="1">
            <a:off x="7270015" y="3712014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 flipH="1">
            <a:off x="6309906" y="32370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 flipH="1">
            <a:off x="6679156" y="290300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 flipH="1">
            <a:off x="6641896" y="3557697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 flipH="1">
            <a:off x="6462306" y="33894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 flipH="1">
            <a:off x="6847132" y="3054772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/>
          <p:nvPr/>
        </p:nvCxnSpPr>
        <p:spPr>
          <a:xfrm flipH="1">
            <a:off x="6645468" y="217400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>
            <a:off x="6993128" y="2693442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H="1">
            <a:off x="6862708" y="3009523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flipH="1">
            <a:off x="6155779" y="320780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/>
          <p:nvPr/>
        </p:nvCxnSpPr>
        <p:spPr>
          <a:xfrm flipH="1">
            <a:off x="6850075" y="3384959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/>
          <p:nvPr/>
        </p:nvCxnSpPr>
        <p:spPr>
          <a:xfrm flipH="1">
            <a:off x="6157506" y="30846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/>
        </p:nvCxnSpPr>
        <p:spPr>
          <a:xfrm flipH="1">
            <a:off x="7437991" y="3478405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/>
          <p:nvPr/>
        </p:nvCxnSpPr>
        <p:spPr>
          <a:xfrm flipH="1">
            <a:off x="6294330" y="35418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/>
        </p:nvCxnSpPr>
        <p:spPr>
          <a:xfrm flipH="1">
            <a:off x="5510447" y="3536919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/>
          <p:nvPr/>
        </p:nvCxnSpPr>
        <p:spPr>
          <a:xfrm flipH="1">
            <a:off x="6092967" y="3519565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/>
          <p:nvPr/>
        </p:nvCxnSpPr>
        <p:spPr>
          <a:xfrm flipH="1">
            <a:off x="7701158" y="2860323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 flipH="1">
            <a:off x="7844086" y="3219095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 flipH="1">
            <a:off x="6741968" y="2480455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/>
          <p:cNvCxnSpPr/>
          <p:nvPr/>
        </p:nvCxnSpPr>
        <p:spPr>
          <a:xfrm flipH="1">
            <a:off x="8136147" y="314926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/>
          <p:cNvCxnSpPr/>
          <p:nvPr/>
        </p:nvCxnSpPr>
        <p:spPr>
          <a:xfrm flipH="1">
            <a:off x="7412666" y="30846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/>
          <p:cNvCxnSpPr/>
          <p:nvPr/>
        </p:nvCxnSpPr>
        <p:spPr>
          <a:xfrm flipH="1">
            <a:off x="8450431" y="216272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/>
          <p:nvPr/>
        </p:nvCxnSpPr>
        <p:spPr>
          <a:xfrm flipH="1">
            <a:off x="7645775" y="366500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/>
          <p:nvPr/>
        </p:nvCxnSpPr>
        <p:spPr>
          <a:xfrm flipH="1">
            <a:off x="6476155" y="345306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 flipH="1">
            <a:off x="7674066" y="3100432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/>
          <p:nvPr/>
        </p:nvCxnSpPr>
        <p:spPr>
          <a:xfrm flipH="1">
            <a:off x="7045749" y="3434623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/>
          <p:nvPr/>
        </p:nvCxnSpPr>
        <p:spPr>
          <a:xfrm flipH="1">
            <a:off x="8007307" y="3689759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/>
          <p:nvPr/>
        </p:nvCxnSpPr>
        <p:spPr>
          <a:xfrm flipH="1">
            <a:off x="7354003" y="3490669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/>
          <p:nvPr/>
        </p:nvCxnSpPr>
        <p:spPr>
          <a:xfrm flipH="1">
            <a:off x="8007998" y="3426482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/>
          <p:nvPr/>
        </p:nvCxnSpPr>
        <p:spPr>
          <a:xfrm flipH="1">
            <a:off x="7135438" y="3599528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/>
          <p:nvPr/>
        </p:nvCxnSpPr>
        <p:spPr>
          <a:xfrm flipH="1">
            <a:off x="6972480" y="3367165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/>
          <p:nvPr/>
        </p:nvCxnSpPr>
        <p:spPr>
          <a:xfrm flipH="1">
            <a:off x="7437991" y="3575238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/>
          <p:nvPr/>
        </p:nvCxnSpPr>
        <p:spPr>
          <a:xfrm flipH="1">
            <a:off x="6614706" y="35418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/>
          <p:nvPr/>
        </p:nvCxnSpPr>
        <p:spPr>
          <a:xfrm flipH="1">
            <a:off x="6999532" y="3207172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/>
          <p:nvPr/>
        </p:nvCxnSpPr>
        <p:spPr>
          <a:xfrm flipH="1">
            <a:off x="6155779" y="320780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/>
          <p:cNvCxnSpPr/>
          <p:nvPr/>
        </p:nvCxnSpPr>
        <p:spPr>
          <a:xfrm flipH="1">
            <a:off x="6157506" y="30846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/>
          <p:cNvCxnSpPr/>
          <p:nvPr/>
        </p:nvCxnSpPr>
        <p:spPr>
          <a:xfrm flipH="1">
            <a:off x="6294330" y="35418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 flipH="1">
            <a:off x="5950543" y="2204733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/>
          <p:cNvCxnSpPr/>
          <p:nvPr/>
        </p:nvCxnSpPr>
        <p:spPr>
          <a:xfrm flipH="1">
            <a:off x="6157506" y="30846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/>
          <p:cNvCxnSpPr/>
          <p:nvPr/>
        </p:nvCxnSpPr>
        <p:spPr>
          <a:xfrm flipH="1">
            <a:off x="6245882" y="2289448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/>
          <p:nvPr/>
        </p:nvCxnSpPr>
        <p:spPr>
          <a:xfrm flipH="1">
            <a:off x="6225918" y="3428757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/>
          <p:cNvCxnSpPr/>
          <p:nvPr/>
        </p:nvCxnSpPr>
        <p:spPr>
          <a:xfrm flipH="1">
            <a:off x="6446730" y="36942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/>
          <p:cNvCxnSpPr/>
          <p:nvPr/>
        </p:nvCxnSpPr>
        <p:spPr>
          <a:xfrm flipH="1">
            <a:off x="7546426" y="3735210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/>
          <p:cNvCxnSpPr/>
          <p:nvPr/>
        </p:nvCxnSpPr>
        <p:spPr>
          <a:xfrm flipH="1">
            <a:off x="6245367" y="3671965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/>
          <p:cNvCxnSpPr/>
          <p:nvPr/>
        </p:nvCxnSpPr>
        <p:spPr>
          <a:xfrm flipH="1">
            <a:off x="6712543" y="264916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/>
          <p:cNvCxnSpPr/>
          <p:nvPr/>
        </p:nvCxnSpPr>
        <p:spPr>
          <a:xfrm flipH="1">
            <a:off x="6251181" y="2548157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/>
          <p:cNvCxnSpPr/>
          <p:nvPr/>
        </p:nvCxnSpPr>
        <p:spPr>
          <a:xfrm flipH="1">
            <a:off x="7422102" y="3011264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/>
          <p:cNvCxnSpPr/>
          <p:nvPr/>
        </p:nvCxnSpPr>
        <p:spPr>
          <a:xfrm flipH="1">
            <a:off x="6863216" y="292472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/>
          <p:cNvCxnSpPr/>
          <p:nvPr/>
        </p:nvCxnSpPr>
        <p:spPr>
          <a:xfrm flipH="1">
            <a:off x="7676110" y="328679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/>
          <p:cNvCxnSpPr/>
          <p:nvPr/>
        </p:nvCxnSpPr>
        <p:spPr>
          <a:xfrm flipH="1">
            <a:off x="8229959" y="2402600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/>
          <p:cNvCxnSpPr/>
          <p:nvPr/>
        </p:nvCxnSpPr>
        <p:spPr>
          <a:xfrm flipH="1">
            <a:off x="7374663" y="3052065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/>
          <p:cNvCxnSpPr/>
          <p:nvPr/>
        </p:nvCxnSpPr>
        <p:spPr>
          <a:xfrm flipH="1">
            <a:off x="6628555" y="360546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 flipH="1">
            <a:off x="5994122" y="2388642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 flipH="1">
            <a:off x="8061983" y="203956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 flipH="1">
            <a:off x="6378318" y="3581157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 flipH="1">
            <a:off x="6598111" y="294491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 flipH="1">
            <a:off x="6337604" y="2408363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 flipH="1">
            <a:off x="6614706" y="35418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 flipH="1">
            <a:off x="8705700" y="298773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 flipH="1">
            <a:off x="6614706" y="35418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/>
          <p:nvPr/>
        </p:nvCxnSpPr>
        <p:spPr>
          <a:xfrm flipH="1">
            <a:off x="7002900" y="3980073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 flipH="1">
            <a:off x="8358608" y="3453293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/>
          <p:nvPr/>
        </p:nvCxnSpPr>
        <p:spPr>
          <a:xfrm flipH="1">
            <a:off x="6155779" y="320780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/>
          <p:nvPr/>
        </p:nvCxnSpPr>
        <p:spPr>
          <a:xfrm flipH="1">
            <a:off x="6157506" y="30846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/>
          <p:cNvCxnSpPr/>
          <p:nvPr/>
        </p:nvCxnSpPr>
        <p:spPr>
          <a:xfrm flipH="1">
            <a:off x="6294330" y="35418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/>
          <p:cNvCxnSpPr/>
          <p:nvPr/>
        </p:nvCxnSpPr>
        <p:spPr>
          <a:xfrm flipH="1">
            <a:off x="6308179" y="336020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Connector 340"/>
          <p:cNvCxnSpPr/>
          <p:nvPr/>
        </p:nvCxnSpPr>
        <p:spPr>
          <a:xfrm flipH="1">
            <a:off x="6157506" y="30846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/>
          <p:cNvCxnSpPr/>
          <p:nvPr/>
        </p:nvCxnSpPr>
        <p:spPr>
          <a:xfrm flipH="1">
            <a:off x="5305211" y="2940864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/>
          <p:cNvCxnSpPr/>
          <p:nvPr/>
        </p:nvCxnSpPr>
        <p:spPr>
          <a:xfrm flipH="1">
            <a:off x="6225918" y="3428757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/>
          <p:nvPr/>
        </p:nvCxnSpPr>
        <p:spPr>
          <a:xfrm flipH="1">
            <a:off x="6725884" y="323011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/>
          <p:cNvCxnSpPr/>
          <p:nvPr/>
        </p:nvCxnSpPr>
        <p:spPr>
          <a:xfrm flipH="1">
            <a:off x="6851411" y="323011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/>
          <p:cNvCxnSpPr/>
          <p:nvPr/>
        </p:nvCxnSpPr>
        <p:spPr>
          <a:xfrm flipH="1">
            <a:off x="6935082" y="3644032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/>
          <p:cNvCxnSpPr/>
          <p:nvPr/>
        </p:nvCxnSpPr>
        <p:spPr>
          <a:xfrm flipH="1">
            <a:off x="6712543" y="264916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/>
          <p:cNvCxnSpPr/>
          <p:nvPr/>
        </p:nvCxnSpPr>
        <p:spPr>
          <a:xfrm flipH="1">
            <a:off x="6628555" y="2840877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/>
          <p:cNvCxnSpPr/>
          <p:nvPr/>
        </p:nvCxnSpPr>
        <p:spPr>
          <a:xfrm flipH="1">
            <a:off x="6849367" y="310636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/>
          <p:cNvCxnSpPr/>
          <p:nvPr/>
        </p:nvCxnSpPr>
        <p:spPr>
          <a:xfrm flipH="1">
            <a:off x="6863216" y="292472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/>
          <p:cNvCxnSpPr/>
          <p:nvPr/>
        </p:nvCxnSpPr>
        <p:spPr>
          <a:xfrm flipH="1">
            <a:off x="6648004" y="3084085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/>
          <p:cNvCxnSpPr/>
          <p:nvPr/>
        </p:nvCxnSpPr>
        <p:spPr>
          <a:xfrm flipH="1">
            <a:off x="6690660" y="3274552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/>
          <p:nvPr/>
        </p:nvCxnSpPr>
        <p:spPr>
          <a:xfrm flipH="1">
            <a:off x="7275342" y="316993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/>
          <p:cNvCxnSpPr/>
          <p:nvPr/>
        </p:nvCxnSpPr>
        <p:spPr>
          <a:xfrm flipH="1">
            <a:off x="6126354" y="3679244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/>
          <p:cNvCxnSpPr/>
          <p:nvPr/>
        </p:nvCxnSpPr>
        <p:spPr>
          <a:xfrm flipH="1">
            <a:off x="6122392" y="26274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/>
          <p:cNvCxnSpPr/>
          <p:nvPr/>
        </p:nvCxnSpPr>
        <p:spPr>
          <a:xfrm flipH="1">
            <a:off x="6462306" y="33894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/>
          <p:nvPr/>
        </p:nvCxnSpPr>
        <p:spPr>
          <a:xfrm flipH="1">
            <a:off x="5691252" y="3440029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/>
          <p:cNvCxnSpPr/>
          <p:nvPr/>
        </p:nvCxnSpPr>
        <p:spPr>
          <a:xfrm flipH="1">
            <a:off x="6973991" y="3509005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/>
          <p:nvPr/>
        </p:nvCxnSpPr>
        <p:spPr>
          <a:xfrm flipH="1">
            <a:off x="5678423" y="3317879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Connector 359"/>
          <p:cNvCxnSpPr/>
          <p:nvPr/>
        </p:nvCxnSpPr>
        <p:spPr>
          <a:xfrm flipH="1">
            <a:off x="6110688" y="2976808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/>
          <p:cNvCxnSpPr/>
          <p:nvPr/>
        </p:nvCxnSpPr>
        <p:spPr>
          <a:xfrm flipH="1">
            <a:off x="6983956" y="320780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/>
          <p:cNvCxnSpPr/>
          <p:nvPr/>
        </p:nvCxnSpPr>
        <p:spPr>
          <a:xfrm flipH="1">
            <a:off x="6490004" y="2883274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62"/>
          <p:cNvCxnSpPr/>
          <p:nvPr/>
        </p:nvCxnSpPr>
        <p:spPr>
          <a:xfrm flipH="1">
            <a:off x="7161104" y="36942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Connector 363"/>
          <p:cNvCxnSpPr/>
          <p:nvPr/>
        </p:nvCxnSpPr>
        <p:spPr>
          <a:xfrm flipH="1">
            <a:off x="7151932" y="3359572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8" name="TextBox 307"/>
          <p:cNvSpPr txBox="1"/>
          <p:nvPr/>
        </p:nvSpPr>
        <p:spPr>
          <a:xfrm>
            <a:off x="2888681" y="307881"/>
            <a:ext cx="5946588" cy="830997"/>
          </a:xfrm>
          <a:prstGeom prst="rect">
            <a:avLst/>
          </a:prstGeom>
          <a:solidFill>
            <a:srgbClr val="37609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IGS(informative genomic segment) can represent the novel information of a genome</a:t>
            </a:r>
          </a:p>
        </p:txBody>
      </p:sp>
      <p:sp>
        <p:nvSpPr>
          <p:cNvPr id="311" name="Rounded Rectangle 310"/>
          <p:cNvSpPr/>
          <p:nvPr/>
        </p:nvSpPr>
        <p:spPr>
          <a:xfrm>
            <a:off x="3083030" y="4305687"/>
            <a:ext cx="933043" cy="4571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140930" y="5271445"/>
            <a:ext cx="8908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The more </a:t>
            </a:r>
            <a:r>
              <a:rPr lang="en-US" dirty="0" smtClean="0"/>
              <a:t>IGSs there </a:t>
            </a:r>
            <a:r>
              <a:rPr lang="en-US" dirty="0"/>
              <a:t>are in a sample, the higher diversity , higher richness </a:t>
            </a:r>
            <a:r>
              <a:rPr lang="en-US" dirty="0" smtClean="0"/>
              <a:t>the sample has.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dirty="0"/>
              <a:t>more </a:t>
            </a:r>
            <a:r>
              <a:rPr lang="en-US" dirty="0" smtClean="0"/>
              <a:t>IGSs two </a:t>
            </a:r>
            <a:r>
              <a:rPr lang="en-US" dirty="0"/>
              <a:t>samples share, the </a:t>
            </a:r>
            <a:r>
              <a:rPr lang="en-US" dirty="0" smtClean="0"/>
              <a:t>more similar </a:t>
            </a:r>
            <a:r>
              <a:rPr lang="en-US" dirty="0"/>
              <a:t>the two samples are.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9405" y="4495902"/>
            <a:ext cx="8465864" cy="646331"/>
          </a:xfrm>
          <a:prstGeom prst="rect">
            <a:avLst/>
          </a:prstGeom>
          <a:solidFill>
            <a:srgbClr val="984807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IGS (informative </a:t>
            </a:r>
            <a:r>
              <a:rPr lang="en-US" dirty="0">
                <a:solidFill>
                  <a:srgbClr val="FFFFFF"/>
                </a:solidFill>
              </a:rPr>
              <a:t>genomic segment</a:t>
            </a:r>
            <a:r>
              <a:rPr lang="en-US" dirty="0" smtClean="0">
                <a:solidFill>
                  <a:srgbClr val="FFFFFF"/>
                </a:solidFill>
              </a:rPr>
              <a:t>):</a:t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> genomic segments that do not share genomic content with the same length of read 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37" name="Slide Number Placeholder 2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50</a:t>
            </a:fld>
            <a:endParaRPr lang="en-US"/>
          </a:p>
        </p:txBody>
      </p:sp>
      <p:sp>
        <p:nvSpPr>
          <p:cNvPr id="319" name="Rounded Rectangle 318"/>
          <p:cNvSpPr/>
          <p:nvPr/>
        </p:nvSpPr>
        <p:spPr>
          <a:xfrm>
            <a:off x="2103861" y="4306033"/>
            <a:ext cx="933043" cy="4571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ounded Rectangle 319"/>
          <p:cNvSpPr/>
          <p:nvPr/>
        </p:nvSpPr>
        <p:spPr>
          <a:xfrm>
            <a:off x="1125114" y="4307554"/>
            <a:ext cx="933043" cy="4571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ounded Rectangle 320"/>
          <p:cNvSpPr/>
          <p:nvPr/>
        </p:nvSpPr>
        <p:spPr>
          <a:xfrm>
            <a:off x="147157" y="4305687"/>
            <a:ext cx="933043" cy="4571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ounded Rectangle 321"/>
          <p:cNvSpPr/>
          <p:nvPr/>
        </p:nvSpPr>
        <p:spPr>
          <a:xfrm>
            <a:off x="7959796" y="4309755"/>
            <a:ext cx="933043" cy="4571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ounded Rectangle 322"/>
          <p:cNvSpPr/>
          <p:nvPr/>
        </p:nvSpPr>
        <p:spPr>
          <a:xfrm>
            <a:off x="6907510" y="4310101"/>
            <a:ext cx="933043" cy="4571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ounded Rectangle 323"/>
          <p:cNvSpPr/>
          <p:nvPr/>
        </p:nvSpPr>
        <p:spPr>
          <a:xfrm>
            <a:off x="5928763" y="4311622"/>
            <a:ext cx="933043" cy="4571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ounded Rectangle 324"/>
          <p:cNvSpPr/>
          <p:nvPr/>
        </p:nvSpPr>
        <p:spPr>
          <a:xfrm>
            <a:off x="4950806" y="4309755"/>
            <a:ext cx="933043" cy="4571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TextBox 238"/>
          <p:cNvSpPr txBox="1"/>
          <p:nvPr/>
        </p:nvSpPr>
        <p:spPr>
          <a:xfrm>
            <a:off x="1131404" y="6171684"/>
            <a:ext cx="6290698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(meta)Genome size = number of IGSs x IGS length (read length)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394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645" y="615556"/>
            <a:ext cx="4716430" cy="748596"/>
          </a:xfrm>
          <a:solidFill>
            <a:srgbClr val="1F497D"/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Outline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Background and motivation</a:t>
            </a:r>
          </a:p>
          <a:p>
            <a:r>
              <a:rPr lang="en-US" dirty="0" smtClean="0"/>
              <a:t>An efficient k-mer counting approach</a:t>
            </a:r>
          </a:p>
          <a:p>
            <a:r>
              <a:rPr lang="en-US" dirty="0" smtClean="0"/>
              <a:t>Novel method to investigate microbial diversity</a:t>
            </a:r>
          </a:p>
          <a:p>
            <a:pPr lvl="1"/>
            <a:r>
              <a:rPr lang="en-US" dirty="0" smtClean="0"/>
              <a:t>Concept </a:t>
            </a:r>
            <a:r>
              <a:rPr lang="en-US" dirty="0"/>
              <a:t>of </a:t>
            </a:r>
            <a:r>
              <a:rPr lang="en-US" dirty="0" smtClean="0"/>
              <a:t>IGS (informative genomic segment) </a:t>
            </a:r>
          </a:p>
          <a:p>
            <a:pPr lvl="1"/>
            <a:r>
              <a:rPr lang="en-US" dirty="0" smtClean="0"/>
              <a:t>Testing IGS method on simulated data sets</a:t>
            </a:r>
          </a:p>
          <a:p>
            <a:pPr lvl="1"/>
            <a:r>
              <a:rPr lang="en-US" dirty="0" smtClean="0"/>
              <a:t>Testing IGS method on real </a:t>
            </a:r>
            <a:r>
              <a:rPr lang="en-US" dirty="0" err="1" smtClean="0"/>
              <a:t>metagenome</a:t>
            </a:r>
            <a:r>
              <a:rPr lang="en-US" dirty="0" smtClean="0"/>
              <a:t> data</a:t>
            </a:r>
            <a:endParaRPr lang="en-US" dirty="0"/>
          </a:p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51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0124" y="4316095"/>
            <a:ext cx="6213496" cy="560437"/>
          </a:xfrm>
          <a:prstGeom prst="rect">
            <a:avLst/>
          </a:prstGeom>
          <a:solidFill>
            <a:srgbClr val="1F497D"/>
          </a:solidFill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FFFFFF"/>
                </a:solidFill>
              </a:rPr>
              <a:t>Testing IGS method on simulated data sets</a:t>
            </a:r>
          </a:p>
        </p:txBody>
      </p:sp>
    </p:spTree>
    <p:extLst>
      <p:ext uri="{BB962C8B-B14F-4D97-AF65-F5344CB8AC3E}">
        <p14:creationId xmlns:p14="http://schemas.microsoft.com/office/powerpoint/2010/main" val="3627693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264028" y="254001"/>
            <a:ext cx="5332895" cy="470242"/>
          </a:xfrm>
          <a:prstGeom prst="rect">
            <a:avLst/>
          </a:prstGeom>
          <a:solidFill>
            <a:srgbClr val="1F497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Simulated data sets with different species composition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52</a:t>
            </a:fld>
            <a:endParaRPr lang="en-US"/>
          </a:p>
        </p:txBody>
      </p:sp>
      <p:pic>
        <p:nvPicPr>
          <p:cNvPr id="9" name="Picture 8" descr="Screen Shot 2015-04-28 at 2.58.4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53" y="961006"/>
            <a:ext cx="7811866" cy="1892759"/>
          </a:xfrm>
          <a:prstGeom prst="rect">
            <a:avLst/>
          </a:prstGeom>
        </p:spPr>
      </p:pic>
      <p:pic>
        <p:nvPicPr>
          <p:cNvPr id="10" name="Picture 9" descr="Screen Shot 2015-04-28 at 2.58.5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86" y="3381030"/>
            <a:ext cx="8686800" cy="232926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434353" y="5912421"/>
            <a:ext cx="6275939" cy="809053"/>
          </a:xfrm>
          <a:prstGeom prst="rect">
            <a:avLst/>
          </a:prstGeom>
          <a:solidFill>
            <a:schemeClr val="tx2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dirty="0" smtClean="0"/>
              <a:t>Estimated (meta)genome size matches real size perfectly.</a:t>
            </a:r>
          </a:p>
          <a:p>
            <a:pPr marL="342900" indent="-342900">
              <a:buAutoNum type="arabicPeriod"/>
            </a:pPr>
            <a:r>
              <a:rPr lang="en-US" dirty="0" smtClean="0"/>
              <a:t>Evenness metric can represent species distribution correctly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240238" y="2785778"/>
            <a:ext cx="3698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No sequencing error is introduced in this simulated data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0048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96"/>
    </mc:Choice>
    <mc:Fallback xmlns="">
      <p:transition xmlns:p14="http://schemas.microsoft.com/office/powerpoint/2010/main" spd="slow" advTm="2939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36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091" y="673380"/>
            <a:ext cx="3936539" cy="181106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 descr="Screen Shot 2015-04-28 at 2.59.0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72" y="4305738"/>
            <a:ext cx="7258318" cy="1915809"/>
          </a:xfrm>
          <a:prstGeom prst="rect">
            <a:avLst/>
          </a:prstGeom>
        </p:spPr>
      </p:pic>
      <p:pic>
        <p:nvPicPr>
          <p:cNvPr id="22" name="Picture 21" descr="Screen Shot 2014-11-13 at 3.40.0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169" y="604155"/>
            <a:ext cx="3877685" cy="298067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354917" y="139498"/>
            <a:ext cx="3331883" cy="369332"/>
          </a:xfrm>
          <a:prstGeom prst="rect">
            <a:avLst/>
          </a:prstGeom>
          <a:solidFill>
            <a:srgbClr val="37609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Samples-by-IGSs table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 descr="Screen Shot 2015-04-28 at 2.59.01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91" y="2570833"/>
            <a:ext cx="7215636" cy="183986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508368" y="2484444"/>
            <a:ext cx="1364385" cy="202601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22" idx="0"/>
          </p:cNvCxnSpPr>
          <p:nvPr/>
        </p:nvCxnSpPr>
        <p:spPr>
          <a:xfrm flipH="1">
            <a:off x="4017152" y="604155"/>
            <a:ext cx="3035860" cy="3806546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40870" y="107232"/>
            <a:ext cx="3331883" cy="369332"/>
          </a:xfrm>
          <a:prstGeom prst="rect">
            <a:avLst/>
          </a:prstGeom>
          <a:solidFill>
            <a:srgbClr val="37609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Samples-by-species table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01390" y="3240673"/>
            <a:ext cx="1390464" cy="338554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Ground truth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601390" y="5263219"/>
            <a:ext cx="1390464" cy="584776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FF"/>
                </a:solidFill>
              </a:rPr>
              <a:t>Using IGS method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509390" y="4074905"/>
            <a:ext cx="1414044" cy="46166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baseline="30000" dirty="0" smtClean="0">
                <a:solidFill>
                  <a:srgbClr val="FFFFFF"/>
                </a:solidFill>
              </a:rPr>
              <a:t>Mantel Correlation:</a:t>
            </a:r>
          </a:p>
          <a:p>
            <a:r>
              <a:rPr lang="en-US" baseline="30000" dirty="0" smtClean="0">
                <a:solidFill>
                  <a:srgbClr val="FFFFFF"/>
                </a:solidFill>
              </a:rPr>
              <a:t>0.9714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21" name="Straight Arrow Connector 20"/>
          <p:cNvCxnSpPr>
            <a:endCxn id="19" idx="0"/>
          </p:cNvCxnSpPr>
          <p:nvPr/>
        </p:nvCxnSpPr>
        <p:spPr>
          <a:xfrm>
            <a:off x="7260322" y="3305257"/>
            <a:ext cx="956090" cy="769648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9" idx="2"/>
          </p:cNvCxnSpPr>
          <p:nvPr/>
        </p:nvCxnSpPr>
        <p:spPr>
          <a:xfrm flipV="1">
            <a:off x="7346686" y="4536570"/>
            <a:ext cx="869726" cy="726649"/>
          </a:xfrm>
          <a:prstGeom prst="straightConnector1">
            <a:avLst/>
          </a:prstGeom>
          <a:ln>
            <a:solidFill>
              <a:srgbClr val="95373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268495" y="6161281"/>
            <a:ext cx="5332895" cy="662489"/>
          </a:xfrm>
          <a:prstGeom prst="rect">
            <a:avLst/>
          </a:prstGeom>
          <a:solidFill>
            <a:srgbClr val="1F497D"/>
          </a:solidFill>
          <a:ln>
            <a:solidFill>
              <a:srgbClr val="95373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Calculated dissimilarity matrix matches the matrix calculated from species composition.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30"/>
    </mc:Choice>
    <mc:Fallback xmlns="">
      <p:transition xmlns:p14="http://schemas.microsoft.com/office/powerpoint/2010/main" spd="slow" advTm="5183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54</a:t>
            </a:fld>
            <a:endParaRPr lang="en-US"/>
          </a:p>
        </p:txBody>
      </p:sp>
      <p:pic>
        <p:nvPicPr>
          <p:cNvPr id="10" name="Picture 9" descr="Screen Shot 2015-04-28 at 2.59.0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65" y="915806"/>
            <a:ext cx="7258318" cy="1915809"/>
          </a:xfrm>
          <a:prstGeom prst="rect">
            <a:avLst/>
          </a:prstGeom>
        </p:spPr>
      </p:pic>
      <p:pic>
        <p:nvPicPr>
          <p:cNvPr id="11" name="Picture 10" descr="simple_PCA_3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83" y="3586743"/>
            <a:ext cx="5359418" cy="3111604"/>
          </a:xfrm>
          <a:prstGeom prst="rect">
            <a:avLst/>
          </a:prstGeom>
        </p:spPr>
      </p:pic>
      <p:pic>
        <p:nvPicPr>
          <p:cNvPr id="3" name="image5.ti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46914" y="3258477"/>
            <a:ext cx="3434230" cy="343987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/>
        </p:nvSpPr>
        <p:spPr>
          <a:xfrm>
            <a:off x="1018041" y="2954086"/>
            <a:ext cx="2162024" cy="369332"/>
          </a:xfrm>
          <a:prstGeom prst="rect">
            <a:avLst/>
          </a:prstGeom>
          <a:solidFill>
            <a:srgbClr val="953735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Ordination (</a:t>
            </a:r>
            <a:r>
              <a:rPr lang="en-US" dirty="0" err="1" smtClean="0">
                <a:solidFill>
                  <a:srgbClr val="FFFFFF"/>
                </a:solidFill>
              </a:rPr>
              <a:t>PCoA</a:t>
            </a:r>
            <a:r>
              <a:rPr lang="en-US" dirty="0" smtClean="0">
                <a:solidFill>
                  <a:srgbClr val="FFFFFF"/>
                </a:solidFill>
              </a:rPr>
              <a:t>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15721" y="2961911"/>
            <a:ext cx="1274957" cy="369332"/>
          </a:xfrm>
          <a:prstGeom prst="rect">
            <a:avLst/>
          </a:prstGeom>
          <a:solidFill>
            <a:srgbClr val="953735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Clustering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hape 103"/>
          <p:cNvSpPr/>
          <p:nvPr/>
        </p:nvSpPr>
        <p:spPr>
          <a:xfrm>
            <a:off x="8134628" y="6094540"/>
            <a:ext cx="730900" cy="384721"/>
          </a:xfrm>
          <a:prstGeom prst="rect">
            <a:avLst/>
          </a:prstGeom>
          <a:blipFill>
            <a:blip r:embed="rId6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5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/>
              <a:t>AAAB</a:t>
            </a:r>
          </a:p>
        </p:txBody>
      </p:sp>
      <p:sp>
        <p:nvSpPr>
          <p:cNvPr id="5" name="Shape 104"/>
          <p:cNvSpPr/>
          <p:nvPr/>
        </p:nvSpPr>
        <p:spPr>
          <a:xfrm>
            <a:off x="8117437" y="5563739"/>
            <a:ext cx="728083" cy="384721"/>
          </a:xfrm>
          <a:prstGeom prst="rect">
            <a:avLst/>
          </a:prstGeom>
          <a:blipFill>
            <a:blip r:embed="rId6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5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/>
              <a:t>ABCD</a:t>
            </a:r>
          </a:p>
        </p:txBody>
      </p:sp>
      <p:sp>
        <p:nvSpPr>
          <p:cNvPr id="6" name="Shape 105"/>
          <p:cNvSpPr/>
          <p:nvPr/>
        </p:nvSpPr>
        <p:spPr>
          <a:xfrm>
            <a:off x="8126033" y="5032938"/>
            <a:ext cx="716342" cy="384721"/>
          </a:xfrm>
          <a:prstGeom prst="rect">
            <a:avLst/>
          </a:prstGeom>
          <a:blipFill>
            <a:blip r:embed="rId6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5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/>
              <a:t>AABC</a:t>
            </a:r>
          </a:p>
        </p:txBody>
      </p:sp>
      <p:sp>
        <p:nvSpPr>
          <p:cNvPr id="7" name="Shape 106"/>
          <p:cNvSpPr/>
          <p:nvPr/>
        </p:nvSpPr>
        <p:spPr>
          <a:xfrm>
            <a:off x="8134783" y="4396246"/>
            <a:ext cx="687381" cy="384721"/>
          </a:xfrm>
          <a:prstGeom prst="rect">
            <a:avLst/>
          </a:prstGeom>
          <a:blipFill>
            <a:blip r:embed="rId6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5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/>
              <a:t>ABCE</a:t>
            </a:r>
          </a:p>
        </p:txBody>
      </p:sp>
      <p:sp>
        <p:nvSpPr>
          <p:cNvPr id="8" name="Shape 107"/>
          <p:cNvSpPr/>
          <p:nvPr/>
        </p:nvSpPr>
        <p:spPr>
          <a:xfrm>
            <a:off x="8098910" y="3895314"/>
            <a:ext cx="743466" cy="384721"/>
          </a:xfrm>
          <a:prstGeom prst="rect">
            <a:avLst/>
          </a:prstGeom>
          <a:blipFill>
            <a:blip r:embed="rId6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35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 smtClean="0"/>
              <a:t>FGHI</a:t>
            </a:r>
            <a:endParaRPr sz="2500" dirty="0"/>
          </a:p>
        </p:txBody>
      </p:sp>
      <p:sp>
        <p:nvSpPr>
          <p:cNvPr id="9" name="Shape 108"/>
          <p:cNvSpPr/>
          <p:nvPr/>
        </p:nvSpPr>
        <p:spPr>
          <a:xfrm>
            <a:off x="8126033" y="3394382"/>
            <a:ext cx="734814" cy="384721"/>
          </a:xfrm>
          <a:prstGeom prst="rect">
            <a:avLst/>
          </a:prstGeom>
          <a:blipFill>
            <a:blip r:embed="rId6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5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/>
              <a:t>AFGH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76466" y="137858"/>
            <a:ext cx="7687672" cy="662489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With an accurate dissimilarity matrix, it will be straightforward to perform </a:t>
            </a:r>
            <a:r>
              <a:rPr lang="en-US" dirty="0" err="1" smtClean="0"/>
              <a:t>PCoA</a:t>
            </a:r>
            <a:r>
              <a:rPr lang="en-US" dirty="0" smtClean="0"/>
              <a:t> or clustering analysis to demonstrate the relationship between samples.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857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27816" y="148098"/>
            <a:ext cx="4732108" cy="713196"/>
          </a:xfrm>
          <a:prstGeom prst="rect">
            <a:avLst/>
          </a:prstGeom>
          <a:solidFill>
            <a:srgbClr val="1F497D"/>
          </a:solidFill>
        </p:spPr>
        <p:txBody>
          <a:bodyPr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rgbClr val="FFFFFF"/>
                </a:solidFill>
              </a:rPr>
              <a:t>Influence of error rate and coverage to </a:t>
            </a:r>
            <a:r>
              <a:rPr lang="en-US" altLang="zh-CN" sz="2400" dirty="0" smtClean="0">
                <a:solidFill>
                  <a:srgbClr val="FFFFFF"/>
                </a:solidFill>
              </a:rPr>
              <a:t>alpha diversity analysis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378073" y="5605186"/>
            <a:ext cx="5911734" cy="751164"/>
          </a:xfrm>
          <a:prstGeom prst="rect">
            <a:avLst/>
          </a:prstGeom>
          <a:solidFill>
            <a:srgbClr val="1F497D"/>
          </a:solidFill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 smtClean="0">
                <a:solidFill>
                  <a:srgbClr val="FFFFFF"/>
                </a:solidFill>
              </a:rPr>
              <a:t>Metagenome</a:t>
            </a:r>
            <a:r>
              <a:rPr lang="en-US" sz="1800" dirty="0" smtClean="0">
                <a:solidFill>
                  <a:srgbClr val="FFFFFF"/>
                </a:solidFill>
              </a:rPr>
              <a:t> size is more accurate with increasing coverage and lower error rate</a:t>
            </a: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55</a:t>
            </a:fld>
            <a:endParaRPr lang="en-US"/>
          </a:p>
        </p:txBody>
      </p:sp>
      <p:pic>
        <p:nvPicPr>
          <p:cNvPr id="2" name="Picture 1" descr="Ocgi4uLiPRLLY4iIiIiMiSaHCMiIiIiQ6LAUURERESGRIGjiIiIiAyJAkcRERERGRIFjiIiIiIyJP8fP9JmKp6QGqUAAAAASUVORK5CYII=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637" y="970233"/>
            <a:ext cx="5751916" cy="463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554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56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02143" y="5819283"/>
            <a:ext cx="6768995" cy="595939"/>
          </a:xfrm>
          <a:prstGeom prst="rect">
            <a:avLst/>
          </a:prstGeom>
          <a:solidFill>
            <a:srgbClr val="1F497D"/>
          </a:solidFill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solidFill>
                  <a:srgbClr val="FFFFFF"/>
                </a:solidFill>
              </a:rPr>
              <a:t>Beta diversity is less prone to error rate and low coverage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527816" y="148098"/>
            <a:ext cx="4732108" cy="713196"/>
          </a:xfrm>
          <a:prstGeom prst="rect">
            <a:avLst/>
          </a:prstGeom>
          <a:solidFill>
            <a:srgbClr val="1F497D"/>
          </a:solidFill>
        </p:spPr>
        <p:txBody>
          <a:bodyPr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rgbClr val="FFFFFF"/>
                </a:solidFill>
              </a:rPr>
              <a:t>Influence of error rate and coverage to </a:t>
            </a:r>
            <a:r>
              <a:rPr lang="en-US" altLang="zh-CN" sz="2400" dirty="0" smtClean="0">
                <a:solidFill>
                  <a:srgbClr val="FFFFFF"/>
                </a:solidFill>
              </a:rPr>
              <a:t>beta diversity analysis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7" name="Picture 6" descr="AV+939nEmZENAAAAAElFTkSuQmC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731" y="861294"/>
            <a:ext cx="5670798" cy="468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56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645" y="615556"/>
            <a:ext cx="4716430" cy="748596"/>
          </a:xfrm>
          <a:solidFill>
            <a:srgbClr val="1F497D"/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Outline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Background and motivation</a:t>
            </a:r>
          </a:p>
          <a:p>
            <a:r>
              <a:rPr lang="en-US" dirty="0" smtClean="0"/>
              <a:t>An efficient k-mer counting approach</a:t>
            </a:r>
          </a:p>
          <a:p>
            <a:r>
              <a:rPr lang="en-US" dirty="0" smtClean="0"/>
              <a:t>Novel method to investigate microbial diversity</a:t>
            </a:r>
          </a:p>
          <a:p>
            <a:pPr lvl="1"/>
            <a:r>
              <a:rPr lang="en-US" dirty="0" smtClean="0"/>
              <a:t>Concept </a:t>
            </a:r>
            <a:r>
              <a:rPr lang="en-US" dirty="0"/>
              <a:t>of </a:t>
            </a:r>
            <a:r>
              <a:rPr lang="en-US" dirty="0" smtClean="0"/>
              <a:t>IGS (informative genomic segment) </a:t>
            </a:r>
          </a:p>
          <a:p>
            <a:pPr lvl="1"/>
            <a:r>
              <a:rPr lang="en-US" dirty="0" smtClean="0"/>
              <a:t>Testing IGS method on simulated data sets</a:t>
            </a:r>
          </a:p>
          <a:p>
            <a:pPr lvl="1"/>
            <a:r>
              <a:rPr lang="en-US" dirty="0" smtClean="0"/>
              <a:t>Testing IGS method on real </a:t>
            </a:r>
            <a:r>
              <a:rPr lang="en-US" dirty="0" err="1" smtClean="0"/>
              <a:t>metagenome</a:t>
            </a:r>
            <a:r>
              <a:rPr lang="en-US" dirty="0" smtClean="0"/>
              <a:t> data</a:t>
            </a:r>
            <a:endParaRPr lang="en-US" dirty="0"/>
          </a:p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57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0123" y="4876532"/>
            <a:ext cx="6706773" cy="560437"/>
          </a:xfrm>
          <a:prstGeom prst="rect">
            <a:avLst/>
          </a:prstGeom>
          <a:solidFill>
            <a:srgbClr val="1F497D"/>
          </a:solidFill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FFFFFF"/>
                </a:solidFill>
              </a:rPr>
              <a:t>Testing IGS method on real </a:t>
            </a:r>
            <a:r>
              <a:rPr lang="en-US" dirty="0" err="1">
                <a:solidFill>
                  <a:srgbClr val="FFFFFF"/>
                </a:solidFill>
              </a:rPr>
              <a:t>metagenome</a:t>
            </a:r>
            <a:r>
              <a:rPr lang="en-US" dirty="0">
                <a:solidFill>
                  <a:srgbClr val="FFFFFF"/>
                </a:solidFill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06887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806824" y="405929"/>
            <a:ext cx="6618941" cy="384721"/>
          </a:xfrm>
          <a:prstGeom prst="rect">
            <a:avLst/>
          </a:prstGeom>
          <a:solidFill>
            <a:srgbClr val="3760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 algn="ctr">
              <a:defRPr sz="1800"/>
            </a:pPr>
            <a:r>
              <a:rPr sz="2500" dirty="0">
                <a:solidFill>
                  <a:srgbClr val="FFFFFF"/>
                </a:solidFill>
              </a:rPr>
              <a:t>Sorcerer II Global Ocean Sampling </a:t>
            </a:r>
            <a:r>
              <a:rPr sz="2500" dirty="0" smtClean="0">
                <a:solidFill>
                  <a:srgbClr val="FFFFFF"/>
                </a:solidFill>
              </a:rPr>
              <a:t>Expedition</a:t>
            </a:r>
            <a:endParaRPr lang="en-US" sz="2500" dirty="0" smtClean="0">
              <a:solidFill>
                <a:srgbClr val="FFFFFF"/>
              </a:solidFill>
            </a:endParaRPr>
          </a:p>
        </p:txBody>
      </p:sp>
      <p:pic>
        <p:nvPicPr>
          <p:cNvPr id="3" name="Picture 2" descr="Screen Shot 2014-11-13 at 10.16.4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787" y="1064846"/>
            <a:ext cx="6716751" cy="5028265"/>
          </a:xfrm>
          <a:prstGeom prst="rect">
            <a:avLst/>
          </a:prstGeom>
        </p:spPr>
      </p:pic>
      <p:pic>
        <p:nvPicPr>
          <p:cNvPr id="2" name="Picture 1" descr="Screen Shot 2014-11-13 at 10.08.4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52" y="1064846"/>
            <a:ext cx="4386385" cy="364333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2152" y="4927699"/>
            <a:ext cx="4572000" cy="646331"/>
          </a:xfrm>
          <a:prstGeom prst="rect">
            <a:avLst/>
          </a:prstGeom>
          <a:solidFill>
            <a:schemeClr val="tx2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 It has been calculated that </a:t>
            </a:r>
            <a:r>
              <a:rPr lang="en-US" dirty="0" smtClean="0">
                <a:solidFill>
                  <a:srgbClr val="FFFFFF"/>
                </a:solidFill>
              </a:rPr>
              <a:t>microbes in ocean account </a:t>
            </a:r>
            <a:r>
              <a:rPr lang="en-US" dirty="0">
                <a:solidFill>
                  <a:srgbClr val="FFFFFF"/>
                </a:solidFill>
              </a:rPr>
              <a:t>for about half of the biomass on Earth. </a:t>
            </a:r>
          </a:p>
        </p:txBody>
      </p:sp>
      <p:sp>
        <p:nvSpPr>
          <p:cNvPr id="5" name="Rectangle 4"/>
          <p:cNvSpPr/>
          <p:nvPr/>
        </p:nvSpPr>
        <p:spPr>
          <a:xfrm>
            <a:off x="391917" y="5769945"/>
            <a:ext cx="4572000" cy="646331"/>
          </a:xfrm>
          <a:prstGeom prst="rect">
            <a:avLst/>
          </a:prstGeom>
          <a:solidFill>
            <a:srgbClr val="1F497D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 In a drop (one </a:t>
            </a:r>
            <a:r>
              <a:rPr lang="en-US" dirty="0" err="1">
                <a:solidFill>
                  <a:srgbClr val="FFFFFF"/>
                </a:solidFill>
              </a:rPr>
              <a:t>millilitre</a:t>
            </a:r>
            <a:r>
              <a:rPr lang="en-US" dirty="0">
                <a:solidFill>
                  <a:srgbClr val="FFFFFF"/>
                </a:solidFill>
              </a:rPr>
              <a:t>) of seawater, one can find 10 million viruses, one million bacteria</a:t>
            </a:r>
          </a:p>
        </p:txBody>
      </p:sp>
    </p:spTree>
    <p:extLst>
      <p:ext uri="{BB962C8B-B14F-4D97-AF65-F5344CB8AC3E}">
        <p14:creationId xmlns:p14="http://schemas.microsoft.com/office/powerpoint/2010/main" val="3595365866"/>
      </p:ext>
    </p:extLst>
  </p:cSld>
  <p:clrMapOvr>
    <a:masterClrMapping/>
  </p:clrMapOvr>
  <p:transition xmlns:p14="http://schemas.microsoft.com/office/powerpoint/2010/main" spd="med" advTm="10780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1-13 at 10.16.4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733" y="1898433"/>
            <a:ext cx="6509422" cy="4873055"/>
          </a:xfrm>
          <a:prstGeom prst="rect">
            <a:avLst/>
          </a:prstGeom>
        </p:spPr>
      </p:pic>
      <p:pic>
        <p:nvPicPr>
          <p:cNvPr id="37" name="image10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7200" y="142304"/>
            <a:ext cx="4914598" cy="5277789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TextBox 13"/>
          <p:cNvSpPr txBox="1"/>
          <p:nvPr/>
        </p:nvSpPr>
        <p:spPr>
          <a:xfrm>
            <a:off x="1479831" y="1091612"/>
            <a:ext cx="1836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Tropical - Galapogas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1479831" y="2233495"/>
            <a:ext cx="1836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Tropical – Open Ocean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1479831" y="2874319"/>
            <a:ext cx="1836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Sargasso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1479831" y="4044620"/>
            <a:ext cx="1836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Temperate - North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1479831" y="4457529"/>
            <a:ext cx="1836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Temperate - South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79831" y="4828282"/>
            <a:ext cx="1836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Estuary</a:t>
            </a:r>
            <a:endParaRPr lang="en-US" sz="1400" dirty="0"/>
          </a:p>
        </p:txBody>
      </p:sp>
      <p:sp>
        <p:nvSpPr>
          <p:cNvPr id="21" name="Shape 165"/>
          <p:cNvSpPr/>
          <p:nvPr/>
        </p:nvSpPr>
        <p:spPr>
          <a:xfrm>
            <a:off x="1479831" y="4457529"/>
            <a:ext cx="1836672" cy="370753"/>
          </a:xfrm>
          <a:prstGeom prst="roundRect">
            <a:avLst>
              <a:gd name="adj" fmla="val 15000"/>
            </a:avLst>
          </a:prstGeom>
          <a:solidFill>
            <a:srgbClr val="30FFE9">
              <a:alpha val="34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>
              <a:solidFill>
                <a:srgbClr val="632523"/>
              </a:solidFill>
            </a:endParaRPr>
          </a:p>
        </p:txBody>
      </p:sp>
      <p:sp>
        <p:nvSpPr>
          <p:cNvPr id="22" name="Shape 166"/>
          <p:cNvSpPr/>
          <p:nvPr/>
        </p:nvSpPr>
        <p:spPr>
          <a:xfrm>
            <a:off x="1479831" y="4883570"/>
            <a:ext cx="1836672" cy="252489"/>
          </a:xfrm>
          <a:prstGeom prst="roundRect">
            <a:avLst>
              <a:gd name="adj" fmla="val 19156"/>
            </a:avLst>
          </a:prstGeom>
          <a:solidFill>
            <a:schemeClr val="accent6">
              <a:alpha val="59000"/>
            </a:schemeClr>
          </a:solidFill>
          <a:ln w="12700">
            <a:solidFill>
              <a:schemeClr val="accent6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" name="Shape 162"/>
          <p:cNvSpPr/>
          <p:nvPr/>
        </p:nvSpPr>
        <p:spPr>
          <a:xfrm>
            <a:off x="1479832" y="2847561"/>
            <a:ext cx="1836672" cy="366024"/>
          </a:xfrm>
          <a:prstGeom prst="roundRect">
            <a:avLst>
              <a:gd name="adj" fmla="val 15000"/>
            </a:avLst>
          </a:prstGeom>
          <a:solidFill>
            <a:srgbClr val="FFFF00">
              <a:alpha val="45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" name="Shape 161"/>
          <p:cNvSpPr/>
          <p:nvPr/>
        </p:nvSpPr>
        <p:spPr>
          <a:xfrm>
            <a:off x="1479830" y="2141239"/>
            <a:ext cx="1836674" cy="699381"/>
          </a:xfrm>
          <a:prstGeom prst="roundRect">
            <a:avLst>
              <a:gd name="adj" fmla="val 15000"/>
            </a:avLst>
          </a:prstGeom>
          <a:solidFill>
            <a:schemeClr val="accent4">
              <a:alpha val="37000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" name="Shape 160"/>
          <p:cNvSpPr/>
          <p:nvPr/>
        </p:nvSpPr>
        <p:spPr>
          <a:xfrm>
            <a:off x="1479832" y="598287"/>
            <a:ext cx="1836671" cy="1491112"/>
          </a:xfrm>
          <a:prstGeom prst="roundRect">
            <a:avLst>
              <a:gd name="adj" fmla="val 15000"/>
            </a:avLst>
          </a:prstGeom>
          <a:solidFill>
            <a:srgbClr val="0000FF">
              <a:alpha val="20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" name="Rectangle 25"/>
          <p:cNvSpPr/>
          <p:nvPr/>
        </p:nvSpPr>
        <p:spPr>
          <a:xfrm>
            <a:off x="5154952" y="274638"/>
            <a:ext cx="3531848" cy="1311843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Samples can be separated by locations using IGS-based method – as good as the result in original research based on alignment-based method or better.</a:t>
            </a:r>
            <a:endParaRPr lang="en-US" dirty="0"/>
          </a:p>
        </p:txBody>
      </p:sp>
      <p:sp>
        <p:nvSpPr>
          <p:cNvPr id="27" name="Shape 163"/>
          <p:cNvSpPr/>
          <p:nvPr/>
        </p:nvSpPr>
        <p:spPr>
          <a:xfrm>
            <a:off x="0" y="3151077"/>
            <a:ext cx="499181" cy="125016"/>
          </a:xfrm>
          <a:prstGeom prst="rightArrow">
            <a:avLst>
              <a:gd name="adj1" fmla="val 32000"/>
              <a:gd name="adj2" fmla="val 228571"/>
            </a:avLst>
          </a:prstGeom>
          <a:blipFill>
            <a:blip r:embed="rId5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" name="Shape 165"/>
          <p:cNvSpPr/>
          <p:nvPr/>
        </p:nvSpPr>
        <p:spPr>
          <a:xfrm>
            <a:off x="8311807" y="1973299"/>
            <a:ext cx="496078" cy="727999"/>
          </a:xfrm>
          <a:prstGeom prst="roundRect">
            <a:avLst>
              <a:gd name="adj" fmla="val 15000"/>
            </a:avLst>
          </a:prstGeom>
          <a:blipFill dpi="0" rotWithShape="1">
            <a:blip r:embed="rId6">
              <a:alphaModFix amt="46000"/>
            </a:blip>
            <a:srcRect/>
            <a:tile tx="0" ty="0" sx="100000" sy="100000" flip="none" algn="tl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" name="Shape 166"/>
          <p:cNvSpPr/>
          <p:nvPr/>
        </p:nvSpPr>
        <p:spPr>
          <a:xfrm>
            <a:off x="7575785" y="2588272"/>
            <a:ext cx="318454" cy="158768"/>
          </a:xfrm>
          <a:prstGeom prst="roundRect">
            <a:avLst>
              <a:gd name="adj" fmla="val 19156"/>
            </a:avLst>
          </a:prstGeom>
          <a:solidFill>
            <a:srgbClr val="FF0000">
              <a:alpha val="40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" name="Shape 165"/>
          <p:cNvSpPr/>
          <p:nvPr/>
        </p:nvSpPr>
        <p:spPr>
          <a:xfrm>
            <a:off x="7815729" y="2371052"/>
            <a:ext cx="496078" cy="515422"/>
          </a:xfrm>
          <a:prstGeom prst="roundRect">
            <a:avLst>
              <a:gd name="adj" fmla="val 15000"/>
            </a:avLst>
          </a:prstGeom>
          <a:solidFill>
            <a:srgbClr val="30FFE9">
              <a:alpha val="34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>
              <a:solidFill>
                <a:srgbClr val="632523"/>
              </a:solidFill>
            </a:endParaRPr>
          </a:p>
        </p:txBody>
      </p:sp>
      <p:sp>
        <p:nvSpPr>
          <p:cNvPr id="33" name="Shape 162"/>
          <p:cNvSpPr/>
          <p:nvPr/>
        </p:nvSpPr>
        <p:spPr>
          <a:xfrm>
            <a:off x="8190723" y="2874319"/>
            <a:ext cx="496077" cy="503821"/>
          </a:xfrm>
          <a:prstGeom prst="roundRect">
            <a:avLst>
              <a:gd name="adj" fmla="val 15000"/>
            </a:avLst>
          </a:prstGeom>
          <a:solidFill>
            <a:srgbClr val="FFFF00">
              <a:alpha val="45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" name="Shape 161"/>
          <p:cNvSpPr/>
          <p:nvPr/>
        </p:nvSpPr>
        <p:spPr>
          <a:xfrm>
            <a:off x="7082006" y="3550811"/>
            <a:ext cx="611023" cy="1141021"/>
          </a:xfrm>
          <a:prstGeom prst="roundRect">
            <a:avLst>
              <a:gd name="adj" fmla="val 15000"/>
            </a:avLst>
          </a:prstGeom>
          <a:solidFill>
            <a:srgbClr val="8064A2">
              <a:alpha val="46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" name="Shape 160"/>
          <p:cNvSpPr/>
          <p:nvPr/>
        </p:nvSpPr>
        <p:spPr>
          <a:xfrm>
            <a:off x="5667444" y="4198509"/>
            <a:ext cx="1513676" cy="1500966"/>
          </a:xfrm>
          <a:prstGeom prst="roundRect">
            <a:avLst>
              <a:gd name="adj" fmla="val 15000"/>
            </a:avLst>
          </a:prstGeom>
          <a:solidFill>
            <a:srgbClr val="0000FF">
              <a:alpha val="24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" name="Shape 160"/>
          <p:cNvSpPr/>
          <p:nvPr/>
        </p:nvSpPr>
        <p:spPr>
          <a:xfrm>
            <a:off x="7295083" y="4765306"/>
            <a:ext cx="448626" cy="435800"/>
          </a:xfrm>
          <a:prstGeom prst="roundRect">
            <a:avLst>
              <a:gd name="adj" fmla="val 15000"/>
            </a:avLst>
          </a:prstGeom>
          <a:solidFill>
            <a:srgbClr val="0000FF">
              <a:alpha val="24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" name="Shape 160"/>
          <p:cNvSpPr/>
          <p:nvPr/>
        </p:nvSpPr>
        <p:spPr>
          <a:xfrm>
            <a:off x="3479837" y="617759"/>
            <a:ext cx="301691" cy="2595825"/>
          </a:xfrm>
          <a:prstGeom prst="roundRect">
            <a:avLst>
              <a:gd name="adj" fmla="val 15000"/>
            </a:avLst>
          </a:prstGeom>
          <a:solidFill>
            <a:srgbClr val="FFFF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" name="Shape 160"/>
          <p:cNvSpPr/>
          <p:nvPr/>
        </p:nvSpPr>
        <p:spPr>
          <a:xfrm>
            <a:off x="3479837" y="3873122"/>
            <a:ext cx="301691" cy="1327983"/>
          </a:xfrm>
          <a:prstGeom prst="roundRect">
            <a:avLst>
              <a:gd name="adj" fmla="val 15000"/>
            </a:avLst>
          </a:prstGeom>
          <a:solidFill>
            <a:srgbClr val="30FFE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vert="vert270"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r>
              <a:rPr lang="en-US" sz="2000" dirty="0">
                <a:solidFill>
                  <a:srgbClr val="000000"/>
                </a:solidFill>
              </a:rPr>
              <a:t>Temperate</a:t>
            </a:r>
          </a:p>
        </p:txBody>
      </p:sp>
      <p:sp>
        <p:nvSpPr>
          <p:cNvPr id="20" name="Shape 165"/>
          <p:cNvSpPr/>
          <p:nvPr/>
        </p:nvSpPr>
        <p:spPr>
          <a:xfrm>
            <a:off x="1479832" y="3873123"/>
            <a:ext cx="1836672" cy="584406"/>
          </a:xfrm>
          <a:prstGeom prst="roundRect">
            <a:avLst>
              <a:gd name="adj" fmla="val 15000"/>
            </a:avLst>
          </a:prstGeom>
          <a:blipFill dpi="0" rotWithShape="1">
            <a:blip r:embed="rId6">
              <a:alphaModFix amt="46000"/>
            </a:blip>
            <a:srcRect/>
            <a:tile tx="0" ty="0" sx="100000" sy="100000" flip="none" algn="tl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Rectangle 39"/>
          <p:cNvSpPr/>
          <p:nvPr/>
        </p:nvSpPr>
        <p:spPr>
          <a:xfrm>
            <a:off x="3344794" y="726595"/>
            <a:ext cx="492443" cy="2343675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pPr lvl="0">
              <a:defRPr sz="3500">
                <a:solidFill>
                  <a:srgbClr val="FFFFFF"/>
                </a:solidFill>
              </a:defRPr>
            </a:pPr>
            <a:r>
              <a:rPr lang="en-US" sz="2000" dirty="0" smtClean="0">
                <a:solidFill>
                  <a:srgbClr val="000000"/>
                </a:solidFill>
              </a:rPr>
              <a:t>Tropical and Sargasso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77487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26632" y="1801335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a-DK" i="1" dirty="0" smtClean="0"/>
              <a:t>”...functional analysis of the </a:t>
            </a:r>
            <a:r>
              <a:rPr lang="da-DK" i="1" dirty="0" err="1" smtClean="0"/>
              <a:t>collective</a:t>
            </a:r>
            <a:r>
              <a:rPr lang="da-DK" i="1" dirty="0" smtClean="0"/>
              <a:t> </a:t>
            </a:r>
            <a:r>
              <a:rPr lang="da-DK" i="1" dirty="0" err="1" smtClean="0"/>
              <a:t>genomes</a:t>
            </a:r>
            <a:r>
              <a:rPr lang="da-DK" i="1" dirty="0" smtClean="0"/>
              <a:t> of </a:t>
            </a:r>
            <a:r>
              <a:rPr lang="da-DK" i="1" dirty="0" err="1" smtClean="0"/>
              <a:t>soil</a:t>
            </a:r>
            <a:r>
              <a:rPr lang="da-DK" i="1" dirty="0" smtClean="0"/>
              <a:t> microflora, which </a:t>
            </a:r>
            <a:r>
              <a:rPr lang="da-DK" i="1" dirty="0" err="1" smtClean="0"/>
              <a:t>we</a:t>
            </a:r>
            <a:r>
              <a:rPr lang="da-DK" i="1" dirty="0" smtClean="0"/>
              <a:t> term the </a:t>
            </a:r>
            <a:r>
              <a:rPr lang="da-DK" i="1" dirty="0" err="1" smtClean="0">
                <a:solidFill>
                  <a:srgbClr val="C00000"/>
                </a:solidFill>
              </a:rPr>
              <a:t>metagenome</a:t>
            </a:r>
            <a:r>
              <a:rPr lang="da-DK" i="1" dirty="0" smtClean="0"/>
              <a:t> of the </a:t>
            </a:r>
            <a:r>
              <a:rPr lang="da-DK" i="1" dirty="0" err="1" smtClean="0"/>
              <a:t>soil</a:t>
            </a:r>
            <a:r>
              <a:rPr lang="da-DK" i="1" dirty="0" smtClean="0"/>
              <a:t>.”</a:t>
            </a:r>
          </a:p>
          <a:p>
            <a:endParaRPr lang="da-DK" i="1" dirty="0" smtClean="0"/>
          </a:p>
          <a:p>
            <a:r>
              <a:rPr lang="da-DK" i="1" dirty="0" smtClean="0"/>
              <a:t> - J. Handelsman et al., 1998  </a:t>
            </a:r>
            <a:endParaRPr lang="da-DK" i="1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346074"/>
            <a:ext cx="3017838" cy="219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725" y="2743000"/>
            <a:ext cx="2452174" cy="1800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91559" y="358919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Arial" charset="0"/>
                <a:cs typeface="Arial Unicode MS" charset="0"/>
              </a:rPr>
              <a:t>most of </a:t>
            </a:r>
            <a:r>
              <a:rPr lang="en-US" dirty="0" smtClean="0">
                <a:latin typeface="Arial" charset="0"/>
                <a:cs typeface="Arial Unicode MS" charset="0"/>
              </a:rPr>
              <a:t>the microorganisms can </a:t>
            </a:r>
            <a:r>
              <a:rPr lang="en-US" dirty="0">
                <a:latin typeface="Arial" charset="0"/>
                <a:cs typeface="Arial Unicode MS" charset="0"/>
              </a:rPr>
              <a:t>not be cultured and </a:t>
            </a:r>
            <a:r>
              <a:rPr lang="en-US" dirty="0" smtClean="0">
                <a:latin typeface="Arial" charset="0"/>
                <a:cs typeface="Arial Unicode MS" charset="0"/>
              </a:rPr>
              <a:t>isolated </a:t>
            </a:r>
            <a:r>
              <a:rPr lang="en-US" dirty="0">
                <a:latin typeface="Arial" charset="0"/>
                <a:cs typeface="Arial Unicode MS" charset="0"/>
              </a:rPr>
              <a:t>and sequenced in traditional way.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7582" y="4825602"/>
            <a:ext cx="71180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dirty="0" smtClean="0"/>
              <a:t> In </a:t>
            </a:r>
            <a:r>
              <a:rPr lang="en-US" dirty="0"/>
              <a:t>a gram of soil, there are approximately a billion microbial cells, containing an estimated </a:t>
            </a:r>
            <a:r>
              <a:rPr lang="en-US" b="1" dirty="0"/>
              <a:t>4 </a:t>
            </a:r>
            <a:r>
              <a:rPr lang="en-US" b="1" dirty="0" err="1"/>
              <a:t>petabase</a:t>
            </a:r>
            <a:r>
              <a:rPr lang="en-US" b="1" dirty="0"/>
              <a:t> pairs </a:t>
            </a:r>
            <a:r>
              <a:rPr lang="en-US" dirty="0"/>
              <a:t>of DNA (Jack A. Gilbert,2013)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7582" y="5394576"/>
            <a:ext cx="7118099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dirty="0" smtClean="0"/>
              <a:t>+</a:t>
            </a:r>
          </a:p>
          <a:p>
            <a:pPr marL="0" lvl="1"/>
            <a:r>
              <a:rPr lang="en-US" dirty="0" smtClean="0"/>
              <a:t>Improvement of next generation sequencing             </a:t>
            </a:r>
            <a:r>
              <a:rPr lang="en-US" sz="2800" dirty="0"/>
              <a:t>= </a:t>
            </a:r>
            <a:r>
              <a:rPr lang="en-US" sz="2800" b="1" dirty="0">
                <a:solidFill>
                  <a:srgbClr val="FF6600"/>
                </a:solidFill>
              </a:rPr>
              <a:t>data </a:t>
            </a:r>
            <a:r>
              <a:rPr lang="en-US" sz="2800" b="1" dirty="0" smtClean="0">
                <a:solidFill>
                  <a:srgbClr val="FF6600"/>
                </a:solidFill>
              </a:rPr>
              <a:t>deluge</a:t>
            </a:r>
            <a:endParaRPr lang="en-US" sz="2800" dirty="0" smtClean="0"/>
          </a:p>
          <a:p>
            <a:pPr marL="0" lvl="1"/>
            <a:r>
              <a:rPr lang="en-US" dirty="0" smtClean="0"/>
              <a:t>+</a:t>
            </a:r>
          </a:p>
          <a:p>
            <a:pPr marL="0" lvl="1"/>
            <a:r>
              <a:rPr lang="en-US" dirty="0" smtClean="0"/>
              <a:t>Decreasing cost of sequencing                               </a:t>
            </a:r>
          </a:p>
        </p:txBody>
      </p:sp>
      <p:pic>
        <p:nvPicPr>
          <p:cNvPr id="9" name="Picture 8" descr="Screen Shot 2014-11-14 at 9.51.12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281" y="3059098"/>
            <a:ext cx="4338116" cy="3533008"/>
          </a:xfrm>
          <a:prstGeom prst="rect">
            <a:avLst/>
          </a:prstGeom>
        </p:spPr>
      </p:pic>
      <p:pic>
        <p:nvPicPr>
          <p:cNvPr id="10" name="Picture 9" descr="Screen Shot 2014-11-14 at 9.56.59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419" y="2071534"/>
            <a:ext cx="7093609" cy="424617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450161" y="6488668"/>
            <a:ext cx="2610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www.e-janco.com</a:t>
            </a:r>
            <a:r>
              <a:rPr lang="en-US" dirty="0"/>
              <a:t>/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6</a:t>
            </a:fld>
            <a:endParaRPr lang="en-US"/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5210148" y="359441"/>
            <a:ext cx="3385474" cy="88961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lIns="81639" tIns="632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r>
              <a:rPr lang="en-US" sz="2500" dirty="0" err="1">
                <a:solidFill>
                  <a:srgbClr val="FFFFFF"/>
                </a:solidFill>
              </a:rPr>
              <a:t>Metagenomics</a:t>
            </a:r>
            <a:r>
              <a:rPr lang="en-US" sz="2500" dirty="0">
                <a:solidFill>
                  <a:srgbClr val="FFFFFF"/>
                </a:solidFill>
              </a:rPr>
              <a:t> and </a:t>
            </a:r>
            <a:endParaRPr lang="en-US" sz="2500" dirty="0" smtClean="0">
              <a:solidFill>
                <a:srgbClr val="FFFFFF"/>
              </a:solidFill>
            </a:endParaRPr>
          </a:p>
          <a:p>
            <a:r>
              <a:rPr lang="en-US" sz="2500" dirty="0" smtClean="0">
                <a:solidFill>
                  <a:srgbClr val="FFFFFF"/>
                </a:solidFill>
              </a:rPr>
              <a:t>“big data”</a:t>
            </a:r>
            <a:endParaRPr lang="en-US" sz="2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048196"/>
      </p:ext>
    </p:extLst>
  </p:cSld>
  <p:clrMapOvr>
    <a:masterClrMapping/>
  </p:clrMapOvr>
  <p:transition xmlns:p14="http://schemas.microsoft.com/office/powerpoint/2010/main" spd="med" advTm="68388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creen Shot 2014-11-13 at 10.16.4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733" y="1898433"/>
            <a:ext cx="6509422" cy="4873055"/>
          </a:xfrm>
          <a:prstGeom prst="rect">
            <a:avLst/>
          </a:prstGeom>
        </p:spPr>
      </p:pic>
      <p:pic>
        <p:nvPicPr>
          <p:cNvPr id="2" name="Picture 1" descr="chao1Plac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91" y="185259"/>
            <a:ext cx="5042975" cy="3782231"/>
          </a:xfrm>
          <a:prstGeom prst="rect">
            <a:avLst/>
          </a:prstGeom>
        </p:spPr>
      </p:pic>
      <p:sp>
        <p:nvSpPr>
          <p:cNvPr id="9" name="Shape 165"/>
          <p:cNvSpPr/>
          <p:nvPr/>
        </p:nvSpPr>
        <p:spPr>
          <a:xfrm>
            <a:off x="8311807" y="1973299"/>
            <a:ext cx="496078" cy="727999"/>
          </a:xfrm>
          <a:prstGeom prst="roundRect">
            <a:avLst>
              <a:gd name="adj" fmla="val 15000"/>
            </a:avLst>
          </a:prstGeom>
          <a:blipFill dpi="0" rotWithShape="1">
            <a:blip r:embed="rId5">
              <a:alphaModFix amt="46000"/>
            </a:blip>
            <a:srcRect/>
            <a:tile tx="0" ty="0" sx="100000" sy="100000" flip="none" algn="tl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" name="Shape 166"/>
          <p:cNvSpPr/>
          <p:nvPr/>
        </p:nvSpPr>
        <p:spPr>
          <a:xfrm>
            <a:off x="7575785" y="2588272"/>
            <a:ext cx="318454" cy="158768"/>
          </a:xfrm>
          <a:prstGeom prst="roundRect">
            <a:avLst>
              <a:gd name="adj" fmla="val 19156"/>
            </a:avLst>
          </a:prstGeom>
          <a:solidFill>
            <a:srgbClr val="FF0000">
              <a:alpha val="40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" name="Shape 165"/>
          <p:cNvSpPr/>
          <p:nvPr/>
        </p:nvSpPr>
        <p:spPr>
          <a:xfrm>
            <a:off x="7815729" y="2371052"/>
            <a:ext cx="496078" cy="515422"/>
          </a:xfrm>
          <a:prstGeom prst="roundRect">
            <a:avLst>
              <a:gd name="adj" fmla="val 15000"/>
            </a:avLst>
          </a:prstGeom>
          <a:solidFill>
            <a:srgbClr val="30FFE9">
              <a:alpha val="34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>
              <a:solidFill>
                <a:srgbClr val="632523"/>
              </a:solidFill>
            </a:endParaRPr>
          </a:p>
        </p:txBody>
      </p:sp>
      <p:sp>
        <p:nvSpPr>
          <p:cNvPr id="12" name="Shape 162"/>
          <p:cNvSpPr/>
          <p:nvPr/>
        </p:nvSpPr>
        <p:spPr>
          <a:xfrm>
            <a:off x="8190723" y="2874319"/>
            <a:ext cx="496077" cy="503821"/>
          </a:xfrm>
          <a:prstGeom prst="roundRect">
            <a:avLst>
              <a:gd name="adj" fmla="val 15000"/>
            </a:avLst>
          </a:prstGeom>
          <a:solidFill>
            <a:srgbClr val="FFFF00">
              <a:alpha val="45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Shape 161"/>
          <p:cNvSpPr/>
          <p:nvPr/>
        </p:nvSpPr>
        <p:spPr>
          <a:xfrm>
            <a:off x="7082006" y="3550811"/>
            <a:ext cx="611023" cy="1141021"/>
          </a:xfrm>
          <a:prstGeom prst="roundRect">
            <a:avLst>
              <a:gd name="adj" fmla="val 15000"/>
            </a:avLst>
          </a:prstGeom>
          <a:solidFill>
            <a:srgbClr val="8064A2">
              <a:alpha val="46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Shape 160"/>
          <p:cNvSpPr/>
          <p:nvPr/>
        </p:nvSpPr>
        <p:spPr>
          <a:xfrm>
            <a:off x="5667444" y="4198509"/>
            <a:ext cx="1513676" cy="1500966"/>
          </a:xfrm>
          <a:prstGeom prst="roundRect">
            <a:avLst>
              <a:gd name="adj" fmla="val 15000"/>
            </a:avLst>
          </a:prstGeom>
          <a:solidFill>
            <a:srgbClr val="0000FF">
              <a:alpha val="24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Shape 160"/>
          <p:cNvSpPr/>
          <p:nvPr/>
        </p:nvSpPr>
        <p:spPr>
          <a:xfrm>
            <a:off x="7295083" y="4765306"/>
            <a:ext cx="448626" cy="435800"/>
          </a:xfrm>
          <a:prstGeom prst="roundRect">
            <a:avLst>
              <a:gd name="adj" fmla="val 15000"/>
            </a:avLst>
          </a:prstGeom>
          <a:solidFill>
            <a:srgbClr val="0000FF">
              <a:alpha val="24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" name="Shape 166"/>
          <p:cNvSpPr/>
          <p:nvPr/>
        </p:nvSpPr>
        <p:spPr>
          <a:xfrm>
            <a:off x="4611089" y="3066056"/>
            <a:ext cx="1456412" cy="229773"/>
          </a:xfrm>
          <a:prstGeom prst="roundRect">
            <a:avLst>
              <a:gd name="adj" fmla="val 19156"/>
            </a:avLst>
          </a:prstGeom>
          <a:solidFill>
            <a:srgbClr val="FF0000">
              <a:alpha val="40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r>
              <a:rPr lang="en-US" sz="1200" dirty="0" smtClean="0">
                <a:solidFill>
                  <a:srgbClr val="000000"/>
                </a:solidFill>
              </a:rPr>
              <a:t>Estuary</a:t>
            </a:r>
            <a:endParaRPr sz="1200" dirty="0">
              <a:solidFill>
                <a:srgbClr val="000000"/>
              </a:solidFill>
            </a:endParaRPr>
          </a:p>
        </p:txBody>
      </p:sp>
      <p:sp>
        <p:nvSpPr>
          <p:cNvPr id="18" name="Shape 165"/>
          <p:cNvSpPr/>
          <p:nvPr/>
        </p:nvSpPr>
        <p:spPr>
          <a:xfrm>
            <a:off x="4590097" y="3340886"/>
            <a:ext cx="1477404" cy="172671"/>
          </a:xfrm>
          <a:prstGeom prst="roundRect">
            <a:avLst>
              <a:gd name="adj" fmla="val 15000"/>
            </a:avLst>
          </a:prstGeom>
          <a:blipFill dpi="0" rotWithShape="1">
            <a:blip r:embed="rId5">
              <a:alphaModFix amt="46000"/>
            </a:blip>
            <a:srcRect/>
            <a:tile tx="0" ty="0" sx="100000" sy="100000" flip="none" algn="tl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r>
              <a:rPr lang="en-US" sz="1200" dirty="0" smtClean="0">
                <a:solidFill>
                  <a:srgbClr val="000000"/>
                </a:solidFill>
              </a:rPr>
              <a:t>Temperate - North</a:t>
            </a:r>
            <a:endParaRPr sz="1200" dirty="0">
              <a:solidFill>
                <a:srgbClr val="000000"/>
              </a:solidFill>
            </a:endParaRPr>
          </a:p>
        </p:txBody>
      </p:sp>
      <p:sp>
        <p:nvSpPr>
          <p:cNvPr id="19" name="Shape 166"/>
          <p:cNvSpPr/>
          <p:nvPr/>
        </p:nvSpPr>
        <p:spPr>
          <a:xfrm>
            <a:off x="4600591" y="2771587"/>
            <a:ext cx="1466910" cy="229773"/>
          </a:xfrm>
          <a:prstGeom prst="roundRect">
            <a:avLst>
              <a:gd name="adj" fmla="val 19156"/>
            </a:avLst>
          </a:prstGeom>
          <a:solidFill>
            <a:srgbClr val="30FFE9">
              <a:alpha val="40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r>
              <a:rPr lang="en-US" sz="1200" dirty="0" smtClean="0">
                <a:solidFill>
                  <a:srgbClr val="000000"/>
                </a:solidFill>
              </a:rPr>
              <a:t>Temperate -South</a:t>
            </a:r>
            <a:endParaRPr sz="1200" dirty="0">
              <a:solidFill>
                <a:srgbClr val="000000"/>
              </a:solidFill>
            </a:endParaRPr>
          </a:p>
        </p:txBody>
      </p:sp>
      <p:sp>
        <p:nvSpPr>
          <p:cNvPr id="20" name="Shape 166"/>
          <p:cNvSpPr/>
          <p:nvPr/>
        </p:nvSpPr>
        <p:spPr>
          <a:xfrm>
            <a:off x="4600592" y="2325907"/>
            <a:ext cx="1466909" cy="223078"/>
          </a:xfrm>
          <a:prstGeom prst="roundRect">
            <a:avLst>
              <a:gd name="adj" fmla="val 19156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r>
              <a:rPr lang="en-US" sz="1200" dirty="0" smtClean="0">
                <a:solidFill>
                  <a:srgbClr val="000000"/>
                </a:solidFill>
              </a:rPr>
              <a:t>Tropical - Open Ocean</a:t>
            </a:r>
            <a:endParaRPr sz="1200" dirty="0">
              <a:solidFill>
                <a:srgbClr val="000000"/>
              </a:solidFill>
            </a:endParaRPr>
          </a:p>
        </p:txBody>
      </p:sp>
      <p:sp>
        <p:nvSpPr>
          <p:cNvPr id="21" name="Shape 166"/>
          <p:cNvSpPr/>
          <p:nvPr/>
        </p:nvSpPr>
        <p:spPr>
          <a:xfrm>
            <a:off x="4611089" y="2548984"/>
            <a:ext cx="1456412" cy="222603"/>
          </a:xfrm>
          <a:prstGeom prst="roundRect">
            <a:avLst>
              <a:gd name="adj" fmla="val 19156"/>
            </a:avLst>
          </a:prstGeom>
          <a:solidFill>
            <a:srgbClr val="0000FF">
              <a:alpha val="40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r>
              <a:rPr lang="en-US" sz="1200" dirty="0" smtClean="0">
                <a:solidFill>
                  <a:srgbClr val="000000"/>
                </a:solidFill>
              </a:rPr>
              <a:t>Tropical - Galapogas</a:t>
            </a:r>
            <a:endParaRPr sz="1200" dirty="0">
              <a:solidFill>
                <a:srgbClr val="000000"/>
              </a:solidFill>
            </a:endParaRPr>
          </a:p>
        </p:txBody>
      </p:sp>
      <p:sp>
        <p:nvSpPr>
          <p:cNvPr id="22" name="Shape 166"/>
          <p:cNvSpPr/>
          <p:nvPr/>
        </p:nvSpPr>
        <p:spPr>
          <a:xfrm>
            <a:off x="4600591" y="1974485"/>
            <a:ext cx="1466910" cy="229773"/>
          </a:xfrm>
          <a:prstGeom prst="roundRect">
            <a:avLst>
              <a:gd name="adj" fmla="val 19156"/>
            </a:avLst>
          </a:prstGeom>
          <a:solidFill>
            <a:srgbClr val="FFFF00">
              <a:alpha val="40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r>
              <a:rPr lang="en-US" sz="1200" dirty="0" smtClean="0">
                <a:solidFill>
                  <a:srgbClr val="000000"/>
                </a:solidFill>
              </a:rPr>
              <a:t>Sargasso</a:t>
            </a:r>
            <a:endParaRPr sz="1200" dirty="0">
              <a:solidFill>
                <a:srgbClr val="000000"/>
              </a:solidFill>
            </a:endParaRPr>
          </a:p>
        </p:txBody>
      </p:sp>
      <p:sp>
        <p:nvSpPr>
          <p:cNvPr id="24" name="Shape 160"/>
          <p:cNvSpPr/>
          <p:nvPr/>
        </p:nvSpPr>
        <p:spPr>
          <a:xfrm>
            <a:off x="6067502" y="1926762"/>
            <a:ext cx="301691" cy="798288"/>
          </a:xfrm>
          <a:prstGeom prst="roundRect">
            <a:avLst>
              <a:gd name="adj" fmla="val 15000"/>
            </a:avLst>
          </a:prstGeom>
          <a:solidFill>
            <a:srgbClr val="FFFF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" name="Shape 160"/>
          <p:cNvSpPr/>
          <p:nvPr/>
        </p:nvSpPr>
        <p:spPr>
          <a:xfrm>
            <a:off x="6067501" y="2778757"/>
            <a:ext cx="301691" cy="772054"/>
          </a:xfrm>
          <a:prstGeom prst="roundRect">
            <a:avLst>
              <a:gd name="adj" fmla="val 15000"/>
            </a:avLst>
          </a:prstGeom>
          <a:solidFill>
            <a:srgbClr val="30FFE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" name="Rectangle 25"/>
          <p:cNvSpPr/>
          <p:nvPr/>
        </p:nvSpPr>
        <p:spPr>
          <a:xfrm>
            <a:off x="5154952" y="274638"/>
            <a:ext cx="3531848" cy="1311843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Alpha diversity analysis shows samples from tropical area have higher richness.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01176" y="2976495"/>
            <a:ext cx="21895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3500">
                <a:solidFill>
                  <a:srgbClr val="FFFFFF"/>
                </a:solidFill>
              </a:defRPr>
            </a:pPr>
            <a:r>
              <a:rPr lang="en-US" sz="1600" dirty="0">
                <a:solidFill>
                  <a:srgbClr val="000000"/>
                </a:solidFill>
              </a:rPr>
              <a:t>Temperate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001176" y="2156630"/>
            <a:ext cx="21895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3500">
                <a:solidFill>
                  <a:srgbClr val="FFFFFF"/>
                </a:solidFill>
              </a:defRPr>
            </a:pPr>
            <a:r>
              <a:rPr lang="en-US" sz="1600" dirty="0">
                <a:solidFill>
                  <a:srgbClr val="000000"/>
                </a:solidFill>
              </a:rPr>
              <a:t>Tropical and Sargasso</a:t>
            </a:r>
          </a:p>
        </p:txBody>
      </p:sp>
    </p:spTree>
    <p:extLst>
      <p:ext uri="{BB962C8B-B14F-4D97-AF65-F5344CB8AC3E}">
        <p14:creationId xmlns:p14="http://schemas.microsoft.com/office/powerpoint/2010/main" val="3316205516"/>
      </p:ext>
    </p:extLst>
  </p:cSld>
  <p:clrMapOvr>
    <a:masterClrMapping/>
  </p:clrMapOvr>
  <p:transition xmlns:p14="http://schemas.microsoft.com/office/powerpoint/2010/main" spd="med" advTm="23852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8031191709_82d063d280_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hape 155"/>
          <p:cNvSpPr/>
          <p:nvPr/>
        </p:nvSpPr>
        <p:spPr>
          <a:xfrm>
            <a:off x="806824" y="405929"/>
            <a:ext cx="7620874" cy="384721"/>
          </a:xfrm>
          <a:prstGeom prst="rect">
            <a:avLst/>
          </a:prstGeom>
          <a:solidFill>
            <a:srgbClr val="3760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 algn="ctr">
              <a:defRPr sz="1800"/>
            </a:pPr>
            <a:r>
              <a:rPr lang="en-US" sz="2500" dirty="0">
                <a:solidFill>
                  <a:srgbClr val="FFFFFF"/>
                </a:solidFill>
              </a:rPr>
              <a:t>ARMO (Amazon Rain Forest Microbial Observatory) project</a:t>
            </a:r>
            <a:endParaRPr lang="en-US" sz="2500" dirty="0" smtClean="0">
              <a:solidFill>
                <a:srgbClr val="FFFFFF"/>
              </a:solidFill>
            </a:endParaRPr>
          </a:p>
        </p:txBody>
      </p:sp>
      <p:pic>
        <p:nvPicPr>
          <p:cNvPr id="8" name="Picture 7" descr="jgr.expDesig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221" y="1924911"/>
            <a:ext cx="3735368" cy="2034500"/>
          </a:xfrm>
          <a:prstGeom prst="rect">
            <a:avLst/>
          </a:prstGeom>
          <a:ln>
            <a:solidFill>
              <a:srgbClr val="0000FF"/>
            </a:solidFill>
          </a:ln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385851"/>
              </p:ext>
            </p:extLst>
          </p:nvPr>
        </p:nvGraphicFramePr>
        <p:xfrm>
          <a:off x="881529" y="4223903"/>
          <a:ext cx="7742297" cy="1138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0148"/>
                <a:gridCol w="1940953"/>
                <a:gridCol w="2082262"/>
                <a:gridCol w="1658934"/>
              </a:tblGrid>
              <a:tr h="678094">
                <a:tc>
                  <a:txBody>
                    <a:bodyPr/>
                    <a:lstStyle/>
                    <a:p>
                      <a:r>
                        <a:rPr lang="en-US" dirty="0" smtClean="0"/>
                        <a:t>Soil </a:t>
                      </a:r>
                      <a:r>
                        <a:rPr lang="en-US" dirty="0" err="1" smtClean="0"/>
                        <a:t>metagenome</a:t>
                      </a:r>
                      <a:r>
                        <a:rPr lang="en-US" dirty="0" smtClean="0"/>
                        <a:t/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sample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reads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k-</a:t>
                      </a:r>
                      <a:r>
                        <a:rPr lang="en-US" dirty="0" err="1" smtClean="0"/>
                        <a:t>mers</a:t>
                      </a:r>
                      <a:r>
                        <a:rPr lang="en-US" dirty="0" smtClean="0"/>
                        <a:t/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k=29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unique k-</a:t>
                      </a:r>
                      <a:r>
                        <a:rPr lang="en-US" dirty="0" err="1" smtClean="0"/>
                        <a:t>mers</a:t>
                      </a:r>
                      <a:endParaRPr lang="en-US" dirty="0"/>
                    </a:p>
                  </a:txBody>
                  <a:tcPr/>
                </a:tc>
              </a:tr>
              <a:tr h="460402">
                <a:tc>
                  <a:txBody>
                    <a:bodyPr/>
                    <a:lstStyle/>
                    <a:p>
                      <a:r>
                        <a:rPr lang="en-US" dirty="0" smtClean="0"/>
                        <a:t>IOHH.2301.7.1859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273,021,397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32,762,567,744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22,333,571,795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256117" y="5548548"/>
            <a:ext cx="439270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21 samples,  1T size of data, 5 billion reads.</a:t>
            </a:r>
            <a:endParaRPr lang="en-US" dirty="0"/>
          </a:p>
        </p:txBody>
      </p:sp>
      <p:pic>
        <p:nvPicPr>
          <p:cNvPr id="11" name="Picture 10" descr="brasil_127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88" y="1293532"/>
            <a:ext cx="3988846" cy="266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86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62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180372" y="2540145"/>
            <a:ext cx="132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Blue</a:t>
            </a:r>
            <a:r>
              <a:rPr lang="en-US" dirty="0" smtClean="0"/>
              <a:t>: Prairie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: Forest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291870" y="4263844"/>
            <a:ext cx="5394930" cy="1533331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>
              <a:buAutoNum type="arabicPeriod"/>
            </a:pPr>
            <a:r>
              <a:rPr lang="en-US" sz="2000" dirty="0" smtClean="0"/>
              <a:t>Conversion (forest -&gt; pasture) affects composition</a:t>
            </a:r>
          </a:p>
          <a:p>
            <a:pPr marL="514350" indent="-514350">
              <a:buAutoNum type="arabicPeriod"/>
            </a:pPr>
            <a:r>
              <a:rPr lang="en-US" sz="2000" dirty="0" smtClean="0"/>
              <a:t>Prairie samples more similar in space</a:t>
            </a:r>
          </a:p>
          <a:p>
            <a:pPr marL="514350" indent="-514350">
              <a:buAutoNum type="arabicPeriod"/>
            </a:pPr>
            <a:r>
              <a:rPr lang="en-US" sz="2000" dirty="0" smtClean="0"/>
              <a:t>Subsamples with 8M reads are used.</a:t>
            </a:r>
            <a:endParaRPr lang="en-US" sz="2000" dirty="0"/>
          </a:p>
        </p:txBody>
      </p:sp>
      <p:pic>
        <p:nvPicPr>
          <p:cNvPr id="9" name="Content Placeholder 8" descr="Screen Shot 2015-04-28 at 4.38.38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8" r="-33698"/>
          <a:stretch>
            <a:fillRect/>
          </a:stretch>
        </p:blipFill>
        <p:spPr>
          <a:xfrm>
            <a:off x="0" y="433294"/>
            <a:ext cx="6723172" cy="3697486"/>
          </a:xfrm>
        </p:spPr>
      </p:pic>
      <p:pic>
        <p:nvPicPr>
          <p:cNvPr id="7" name="Picture 6" descr="brasil_12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88" y="4682197"/>
            <a:ext cx="1882588" cy="125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80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 descr="new_cluster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240" r="-25240"/>
          <a:stretch>
            <a:fillRect/>
          </a:stretch>
        </p:blipFill>
        <p:spPr>
          <a:xfrm>
            <a:off x="-287964" y="1830387"/>
            <a:ext cx="8229600" cy="45259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63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51658" y="498669"/>
            <a:ext cx="8048024" cy="645426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Samples can be clustered  by different treatments and distances using IGS method.</a:t>
            </a:r>
            <a:endParaRPr lang="en-US" dirty="0"/>
          </a:p>
        </p:txBody>
      </p:sp>
      <p:pic>
        <p:nvPicPr>
          <p:cNvPr id="8" name="Picture 7" descr="jgr.expDesig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099" y="1181576"/>
            <a:ext cx="2434901" cy="13261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22280" y="3352346"/>
            <a:ext cx="955069" cy="369332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100m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22280" y="2323100"/>
            <a:ext cx="955070" cy="369332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0.01m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22280" y="2832984"/>
            <a:ext cx="955069" cy="369332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10m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22280" y="1830387"/>
            <a:ext cx="955069" cy="369332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0.1m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22280" y="3819634"/>
            <a:ext cx="95506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0.1m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22280" y="4302463"/>
            <a:ext cx="95506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0.01m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22280" y="4816779"/>
            <a:ext cx="95506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1m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22280" y="5310104"/>
            <a:ext cx="955069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10m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274830" y="3230035"/>
            <a:ext cx="132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Blue</a:t>
            </a:r>
            <a:r>
              <a:rPr lang="en-US" dirty="0" smtClean="0"/>
              <a:t>: Prairie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: Forest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04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64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085766" y="5035175"/>
            <a:ext cx="3601034" cy="1152645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Using subsamples can get decent result of beta diversity.</a:t>
            </a:r>
            <a:endParaRPr lang="en-US" sz="2000" dirty="0"/>
          </a:p>
        </p:txBody>
      </p:sp>
      <p:pic>
        <p:nvPicPr>
          <p:cNvPr id="8" name="Picture 7" descr="Screen Shot 2015-04-28 at 4.38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766" y="359697"/>
            <a:ext cx="3684705" cy="33939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98138" y="3594848"/>
            <a:ext cx="132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Blue</a:t>
            </a:r>
            <a:r>
              <a:rPr lang="en-US" dirty="0" smtClean="0"/>
              <a:t>: Prairie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: Forest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93575" y="4663070"/>
            <a:ext cx="27125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Mantel correlation to similarity matrix calculated from subsample with 8M reads</a:t>
            </a:r>
            <a:endParaRPr lang="en-US" dirty="0"/>
          </a:p>
        </p:txBody>
      </p:sp>
      <p:pic>
        <p:nvPicPr>
          <p:cNvPr id="6" name="Picture 5" descr="F+MWXToxJlAAAAAElFTkSuQmC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30" y="352103"/>
            <a:ext cx="5334000" cy="38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06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987027" y="5134221"/>
            <a:ext cx="3531848" cy="1311843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Alpha diversity analysis shows samples from prairie area have higher richness than forest area.</a:t>
            </a:r>
            <a:endParaRPr lang="en-US" dirty="0"/>
          </a:p>
        </p:txBody>
      </p:sp>
      <p:pic>
        <p:nvPicPr>
          <p:cNvPr id="5" name="Picture 4" descr="chao1loc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50" y="153034"/>
            <a:ext cx="6508390" cy="48812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80372" y="2540145"/>
            <a:ext cx="132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Blue</a:t>
            </a:r>
            <a:r>
              <a:rPr lang="en-US" dirty="0" smtClean="0"/>
              <a:t>: Prairie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: Forest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40760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645" y="615556"/>
            <a:ext cx="4716430" cy="748596"/>
          </a:xfrm>
          <a:solidFill>
            <a:srgbClr val="1F497D"/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Outline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Background and motivation</a:t>
            </a:r>
          </a:p>
          <a:p>
            <a:r>
              <a:rPr lang="en-US" dirty="0" smtClean="0"/>
              <a:t>An efficient k-mer counting approach</a:t>
            </a:r>
          </a:p>
          <a:p>
            <a:r>
              <a:rPr lang="en-US" dirty="0" smtClean="0"/>
              <a:t>Novel method to investigate microbial diversity</a:t>
            </a:r>
          </a:p>
          <a:p>
            <a:pPr lvl="1"/>
            <a:r>
              <a:rPr lang="en-US" dirty="0" smtClean="0"/>
              <a:t>Concept </a:t>
            </a:r>
            <a:r>
              <a:rPr lang="en-US" dirty="0"/>
              <a:t>of </a:t>
            </a:r>
            <a:r>
              <a:rPr lang="en-US" dirty="0" smtClean="0"/>
              <a:t>IGS (informative genomic segment) </a:t>
            </a:r>
          </a:p>
          <a:p>
            <a:pPr lvl="1"/>
            <a:r>
              <a:rPr lang="en-US" dirty="0" smtClean="0"/>
              <a:t>Testing IGS method on simulated data sets</a:t>
            </a:r>
          </a:p>
          <a:p>
            <a:pPr lvl="1"/>
            <a:r>
              <a:rPr lang="en-US" dirty="0" smtClean="0"/>
              <a:t>Testing IGS method on real </a:t>
            </a:r>
            <a:r>
              <a:rPr lang="en-US" dirty="0" err="1" smtClean="0"/>
              <a:t>metagenome</a:t>
            </a:r>
            <a:r>
              <a:rPr lang="en-US" dirty="0" smtClean="0"/>
              <a:t> data</a:t>
            </a:r>
            <a:endParaRPr lang="en-US" dirty="0"/>
          </a:p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66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80915" y="5458060"/>
            <a:ext cx="1863892" cy="451241"/>
          </a:xfrm>
          <a:prstGeom prst="rect">
            <a:avLst/>
          </a:prstGeom>
          <a:solidFill>
            <a:srgbClr val="1F497D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solidFill>
                  <a:srgbClr val="FFFFFF"/>
                </a:solidFill>
              </a:rPr>
              <a:t>Summary</a:t>
            </a:r>
            <a:endParaRPr 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796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67</a:t>
            </a:fld>
            <a:endParaRPr lang="en-US"/>
          </a:p>
        </p:txBody>
      </p:sp>
      <p:sp>
        <p:nvSpPr>
          <p:cNvPr id="5" name="Content Placeholder 4"/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8229600" cy="43027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A whole framework with potentials: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Take all information into account, rare species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Alpha diversity ( richness, evenness) (Chao1, ACE estimators, etc.)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Beta diversity ( abundance-based, incidence-based)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Integrate with existing packages (</a:t>
            </a:r>
            <a:r>
              <a:rPr lang="en-US" sz="2400" dirty="0" err="1" smtClean="0"/>
              <a:t>khmer</a:t>
            </a:r>
            <a:r>
              <a:rPr lang="en-US" sz="2400" dirty="0" smtClean="0"/>
              <a:t>, </a:t>
            </a:r>
            <a:r>
              <a:rPr lang="en-US" sz="2400" dirty="0" err="1" smtClean="0"/>
              <a:t>mothur</a:t>
            </a:r>
            <a:r>
              <a:rPr lang="en-US" sz="2400" dirty="0" smtClean="0"/>
              <a:t>, QIIME, </a:t>
            </a:r>
            <a:r>
              <a:rPr lang="en-US" sz="2400" dirty="0" err="1" smtClean="0"/>
              <a:t>scikit-bio,etc</a:t>
            </a:r>
            <a:r>
              <a:rPr lang="en-US" sz="2400" dirty="0" smtClean="0"/>
              <a:t>.) 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Scalable, efficient: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Based on efficient k-mer counting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Using subsamples may be enough for specific task</a:t>
            </a:r>
            <a:endParaRPr lang="en-US" sz="40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040645" y="615556"/>
            <a:ext cx="4716430" cy="748596"/>
          </a:xfrm>
          <a:solidFill>
            <a:srgbClr val="1F497D"/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Summary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79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Extend applications </a:t>
            </a:r>
            <a:r>
              <a:rPr lang="en-US" dirty="0"/>
              <a:t>beyond diversity analysis</a:t>
            </a:r>
          </a:p>
          <a:p>
            <a:pPr lvl="1"/>
            <a:r>
              <a:rPr lang="en-US" dirty="0" smtClean="0"/>
              <a:t>Extracts interesting reads by coverage profile</a:t>
            </a:r>
          </a:p>
          <a:p>
            <a:pPr lvl="1"/>
            <a:r>
              <a:rPr lang="en-US" dirty="0" smtClean="0"/>
              <a:t>Reads </a:t>
            </a:r>
            <a:r>
              <a:rPr lang="en-US" dirty="0"/>
              <a:t>binning/</a:t>
            </a:r>
            <a:r>
              <a:rPr lang="en-US" dirty="0" smtClean="0"/>
              <a:t>classification based on reads coverage profile</a:t>
            </a:r>
            <a:endParaRPr lang="en-US" dirty="0"/>
          </a:p>
          <a:p>
            <a:pPr lvl="1"/>
            <a:r>
              <a:rPr lang="en-US" dirty="0"/>
              <a:t>Genome size estimation/sequencing effort evaluation</a:t>
            </a:r>
          </a:p>
          <a:p>
            <a:r>
              <a:rPr lang="en-US" dirty="0" smtClean="0"/>
              <a:t>Refine </a:t>
            </a:r>
            <a:r>
              <a:rPr lang="en-US" dirty="0"/>
              <a:t>pipeline, optimize performance</a:t>
            </a:r>
          </a:p>
          <a:p>
            <a:pPr lvl="1"/>
            <a:r>
              <a:rPr lang="en-US" dirty="0"/>
              <a:t>Adjust IGS </a:t>
            </a:r>
            <a:r>
              <a:rPr lang="en-US" dirty="0" smtClean="0"/>
              <a:t>resolution </a:t>
            </a:r>
          </a:p>
          <a:p>
            <a:pPr lvl="1"/>
            <a:r>
              <a:rPr lang="en-US" dirty="0" smtClean="0"/>
              <a:t>Improve methods to handle large number of IGSs more efficiently</a:t>
            </a:r>
          </a:p>
          <a:p>
            <a:pPr lvl="1"/>
            <a:r>
              <a:rPr lang="en-US" dirty="0" smtClean="0"/>
              <a:t>Iterative beta diversity analysis</a:t>
            </a: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68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40645" y="615556"/>
            <a:ext cx="4716430" cy="748596"/>
          </a:xfrm>
          <a:solidFill>
            <a:srgbClr val="1F497D"/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What’s next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14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7"/>
    </mc:Choice>
    <mc:Fallback xmlns="">
      <p:transition xmlns:p14="http://schemas.microsoft.com/office/powerpoint/2010/main" spd="slow" advTm="93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8723" y="497958"/>
            <a:ext cx="3858077" cy="446638"/>
          </a:xfrm>
          <a:solidFill>
            <a:schemeClr val="tx2"/>
          </a:solidFill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Publications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7793"/>
            <a:ext cx="8229600" cy="4525963"/>
          </a:xfrm>
        </p:spPr>
        <p:txBody>
          <a:bodyPr>
            <a:noAutofit/>
          </a:bodyPr>
          <a:lstStyle/>
          <a:p>
            <a:r>
              <a:rPr lang="en-US" sz="1800" b="1" dirty="0" smtClean="0">
                <a:solidFill>
                  <a:schemeClr val="accent2"/>
                </a:solidFill>
              </a:rPr>
              <a:t>                           </a:t>
            </a:r>
            <a:r>
              <a:rPr lang="en-US" sz="1800" b="1" dirty="0" smtClean="0"/>
              <a:t>Using </a:t>
            </a:r>
            <a:r>
              <a:rPr lang="en-US" sz="1800" b="1" dirty="0"/>
              <a:t>the concept of informative genomic segment to investigate microbial diversity of </a:t>
            </a:r>
            <a:r>
              <a:rPr lang="en-US" sz="1800" b="1" dirty="0" err="1" smtClean="0"/>
              <a:t>metagenomic</a:t>
            </a:r>
            <a:r>
              <a:rPr lang="en-US" sz="1800" b="1" dirty="0" smtClean="0"/>
              <a:t> sample </a:t>
            </a:r>
            <a:r>
              <a:rPr lang="en-US" sz="1800" dirty="0" smtClean="0"/>
              <a:t>(in preparation)</a:t>
            </a:r>
            <a:endParaRPr lang="en-US" sz="1800" dirty="0"/>
          </a:p>
          <a:p>
            <a:r>
              <a:rPr lang="en-US" sz="1800" b="1" dirty="0" smtClean="0">
                <a:solidFill>
                  <a:schemeClr val="accent2"/>
                </a:solidFill>
              </a:rPr>
              <a:t>[stream               </a:t>
            </a:r>
            <a:r>
              <a:rPr lang="en-US" sz="1800" b="1" dirty="0" smtClean="0"/>
              <a:t>Crossing </a:t>
            </a:r>
            <a:r>
              <a:rPr lang="en-US" sz="1800" b="1" dirty="0"/>
              <a:t>the streams: a framework for streaming </a:t>
            </a:r>
            <a:r>
              <a:rPr lang="en-US" sz="1800" b="1" dirty="0" smtClean="0"/>
              <a:t>analysis of </a:t>
            </a:r>
            <a:r>
              <a:rPr lang="en-US" sz="1800" b="1" dirty="0"/>
              <a:t>short DNA sequencing reads</a:t>
            </a:r>
            <a:r>
              <a:rPr lang="en-US" sz="1800" dirty="0"/>
              <a:t>. Qingpeng Zhang, Sharon </a:t>
            </a:r>
            <a:r>
              <a:rPr lang="en-US" sz="1800" dirty="0" err="1"/>
              <a:t>Awad</a:t>
            </a:r>
            <a:r>
              <a:rPr lang="en-US" sz="1800" dirty="0"/>
              <a:t>, C. </a:t>
            </a:r>
            <a:r>
              <a:rPr lang="en-US" sz="1800" dirty="0" smtClean="0"/>
              <a:t>Titus Brown</a:t>
            </a:r>
            <a:r>
              <a:rPr lang="en-US" sz="1800" dirty="0"/>
              <a:t>. (submitted) </a:t>
            </a:r>
            <a:r>
              <a:rPr lang="en-US" sz="1800" dirty="0">
                <a:hlinkClick r:id="rId3"/>
              </a:rPr>
              <a:t>https://peerj.com/preprints/890</a:t>
            </a:r>
            <a:r>
              <a:rPr lang="en-US" sz="1800" dirty="0" smtClean="0">
                <a:hlinkClick r:id="rId3"/>
              </a:rPr>
              <a:t>/</a:t>
            </a:r>
            <a:endParaRPr lang="en-US" sz="1800" dirty="0" smtClean="0"/>
          </a:p>
          <a:p>
            <a:r>
              <a:rPr lang="en-US" sz="1800" b="1" dirty="0">
                <a:solidFill>
                  <a:srgbClr val="C0504D"/>
                </a:solidFill>
              </a:rPr>
              <a:t>[</a:t>
            </a:r>
            <a:r>
              <a:rPr lang="en-US" sz="1800" b="1" dirty="0" err="1">
                <a:solidFill>
                  <a:srgbClr val="C0504D"/>
                </a:solidFill>
              </a:rPr>
              <a:t>khmer</a:t>
            </a:r>
            <a:r>
              <a:rPr lang="en-US" sz="1800" b="1" dirty="0" smtClean="0">
                <a:solidFill>
                  <a:srgbClr val="C0504D"/>
                </a:solidFill>
              </a:rPr>
              <a:t>]     </a:t>
            </a:r>
            <a:r>
              <a:rPr lang="en-US" sz="1800" b="1" dirty="0" smtClean="0"/>
              <a:t>These </a:t>
            </a:r>
            <a:r>
              <a:rPr lang="en-US" sz="1800" b="1" dirty="0"/>
              <a:t>are not the k-</a:t>
            </a:r>
            <a:r>
              <a:rPr lang="en-US" sz="1800" b="1" dirty="0" err="1"/>
              <a:t>mers</a:t>
            </a:r>
            <a:r>
              <a:rPr lang="en-US" sz="1800" b="1" dirty="0"/>
              <a:t> you are looking for: efficient </a:t>
            </a:r>
            <a:r>
              <a:rPr lang="en-US" sz="1800" b="1" dirty="0" smtClean="0"/>
              <a:t>online k</a:t>
            </a:r>
            <a:r>
              <a:rPr lang="en-US" sz="1800" b="1" dirty="0"/>
              <a:t>-mer counting using a </a:t>
            </a:r>
            <a:r>
              <a:rPr lang="en-US" sz="1800" b="1" dirty="0" smtClean="0"/>
              <a:t>probabilistic </a:t>
            </a:r>
            <a:r>
              <a:rPr lang="en-US" sz="1800" b="1" dirty="0"/>
              <a:t>data structure. </a:t>
            </a:r>
            <a:r>
              <a:rPr lang="en-US" sz="1800" dirty="0"/>
              <a:t>Qingpeng Zhang</a:t>
            </a:r>
            <a:r>
              <a:rPr lang="en-US" sz="1800" dirty="0" smtClean="0"/>
              <a:t>, Jason </a:t>
            </a:r>
            <a:r>
              <a:rPr lang="en-US" sz="1800" dirty="0"/>
              <a:t>Pell, </a:t>
            </a:r>
            <a:r>
              <a:rPr lang="en-US" sz="1800" dirty="0" err="1"/>
              <a:t>Rosangela</a:t>
            </a:r>
            <a:r>
              <a:rPr lang="en-US" sz="1800" dirty="0"/>
              <a:t> </a:t>
            </a:r>
            <a:r>
              <a:rPr lang="en-US" sz="1800" dirty="0" err="1"/>
              <a:t>Canino-Koning</a:t>
            </a:r>
            <a:r>
              <a:rPr lang="en-US" sz="1800" dirty="0"/>
              <a:t>, Adina Chuang Howe, C. </a:t>
            </a:r>
            <a:r>
              <a:rPr lang="en-US" sz="1800" dirty="0" smtClean="0"/>
              <a:t>Titus Brown</a:t>
            </a:r>
            <a:r>
              <a:rPr lang="en-US" sz="1800" dirty="0"/>
              <a:t>. PLOS ONE, July 25, 2014, DOI: 10.1371/journal.pone.</a:t>
            </a:r>
            <a:r>
              <a:rPr lang="en-US" sz="1800" dirty="0" smtClean="0"/>
              <a:t>0101271 </a:t>
            </a:r>
            <a:r>
              <a:rPr lang="en-US" sz="1800" dirty="0" smtClean="0">
                <a:hlinkClick r:id="rId4"/>
              </a:rPr>
              <a:t>http</a:t>
            </a:r>
            <a:r>
              <a:rPr lang="en-US" sz="1800" dirty="0">
                <a:hlinkClick r:id="rId4"/>
              </a:rPr>
              <a:t>://journals.plos.org/plosone/article?id=10.1371/journal.pone.</a:t>
            </a:r>
            <a:r>
              <a:rPr lang="en-US" sz="1800" dirty="0" smtClean="0">
                <a:hlinkClick r:id="rId4"/>
              </a:rPr>
              <a:t>0101271</a:t>
            </a:r>
            <a:endParaRPr lang="en-US" sz="1800" dirty="0" smtClean="0"/>
          </a:p>
          <a:p>
            <a:r>
              <a:rPr lang="en-US" sz="1800" b="1" dirty="0">
                <a:solidFill>
                  <a:srgbClr val="C0504D"/>
                </a:solidFill>
              </a:rPr>
              <a:t>[</a:t>
            </a:r>
            <a:r>
              <a:rPr lang="en-US" sz="1800" b="1" dirty="0" err="1">
                <a:solidFill>
                  <a:srgbClr val="C0504D"/>
                </a:solidFill>
              </a:rPr>
              <a:t>diginorm</a:t>
            </a:r>
            <a:r>
              <a:rPr lang="en-US" sz="1800" dirty="0" smtClean="0"/>
              <a:t>]                       </a:t>
            </a:r>
            <a:r>
              <a:rPr lang="en-US" sz="1800" b="1" dirty="0" smtClean="0"/>
              <a:t>A </a:t>
            </a:r>
            <a:r>
              <a:rPr lang="en-US" sz="1800" b="1" dirty="0"/>
              <a:t>Reference-Free Algorithm for Computational </a:t>
            </a:r>
            <a:r>
              <a:rPr lang="en-US" sz="1800" b="1" dirty="0" smtClean="0"/>
              <a:t>Normalization of </a:t>
            </a:r>
            <a:r>
              <a:rPr lang="en-US" sz="1800" b="1" dirty="0"/>
              <a:t>Shotgun Sequencing Data</a:t>
            </a:r>
            <a:r>
              <a:rPr lang="en-US" sz="1800" dirty="0"/>
              <a:t>. C. Titus Brown, Adina Howe, </a:t>
            </a:r>
            <a:r>
              <a:rPr lang="en-US" sz="1800" dirty="0" smtClean="0"/>
              <a:t>Qingpeng Zhang</a:t>
            </a:r>
            <a:r>
              <a:rPr lang="en-US" sz="1800" dirty="0"/>
              <a:t>, Alexis B. </a:t>
            </a:r>
            <a:r>
              <a:rPr lang="en-US" sz="1800" dirty="0" err="1"/>
              <a:t>Pyrkosz</a:t>
            </a:r>
            <a:r>
              <a:rPr lang="en-US" sz="1800" dirty="0"/>
              <a:t>, Timothy H. </a:t>
            </a:r>
            <a:r>
              <a:rPr lang="en-US" sz="1800" dirty="0" err="1"/>
              <a:t>Brom</a:t>
            </a:r>
            <a:r>
              <a:rPr lang="en-US" sz="1800" dirty="0"/>
              <a:t>. </a:t>
            </a:r>
            <a:r>
              <a:rPr lang="en-US" sz="1800" dirty="0" smtClean="0"/>
              <a:t>Submitted. </a:t>
            </a:r>
            <a:r>
              <a:rPr lang="en-US" sz="1800" dirty="0" smtClean="0">
                <a:hlinkClick r:id="rId5"/>
              </a:rPr>
              <a:t>http</a:t>
            </a:r>
            <a:r>
              <a:rPr lang="en-US" sz="1800" dirty="0">
                <a:hlinkClick r:id="rId5"/>
              </a:rPr>
              <a:t>://arxiv.org/abs/</a:t>
            </a:r>
            <a:r>
              <a:rPr lang="en-US" sz="1800" dirty="0" smtClean="0">
                <a:hlinkClick r:id="rId5"/>
              </a:rPr>
              <a:t>1203.4802</a:t>
            </a:r>
            <a:endParaRPr lang="en-US" sz="1800" dirty="0" smtClean="0"/>
          </a:p>
          <a:p>
            <a:r>
              <a:rPr lang="en-US" sz="1800" b="1" dirty="0" smtClean="0">
                <a:solidFill>
                  <a:srgbClr val="C0504D"/>
                </a:solidFill>
              </a:rPr>
              <a:t>[</a:t>
            </a:r>
            <a:r>
              <a:rPr lang="en-US" sz="1800" b="1" dirty="0" err="1" smtClean="0">
                <a:solidFill>
                  <a:srgbClr val="C0504D"/>
                </a:solidFill>
              </a:rPr>
              <a:t>Osedax</a:t>
            </a:r>
            <a:r>
              <a:rPr lang="en-US" sz="1800" b="1" dirty="0" smtClean="0">
                <a:solidFill>
                  <a:srgbClr val="C0504D"/>
                </a:solidFill>
              </a:rPr>
              <a:t>]                       </a:t>
            </a:r>
            <a:r>
              <a:rPr lang="en-US" sz="1800" b="1" dirty="0" smtClean="0"/>
              <a:t>Genomic  </a:t>
            </a:r>
            <a:r>
              <a:rPr lang="en-US" sz="1800" b="1" dirty="0"/>
              <a:t>versatility and functional variation between two dominant  heterotrophic </a:t>
            </a:r>
            <a:r>
              <a:rPr lang="en-US" sz="1800" b="1" dirty="0" err="1"/>
              <a:t>symbionts</a:t>
            </a:r>
            <a:r>
              <a:rPr lang="en-US" sz="1800" b="1" dirty="0"/>
              <a:t> of deep-sea </a:t>
            </a:r>
            <a:r>
              <a:rPr lang="en-US" sz="1800" b="1" dirty="0" err="1"/>
              <a:t>Osedax</a:t>
            </a:r>
            <a:r>
              <a:rPr lang="en-US" sz="1800" b="1" dirty="0"/>
              <a:t> worms</a:t>
            </a:r>
            <a:r>
              <a:rPr lang="en-US" sz="1800" dirty="0"/>
              <a:t>.</a:t>
            </a:r>
            <a:r>
              <a:rPr lang="en-US" sz="1800" b="1" dirty="0" smtClean="0">
                <a:solidFill>
                  <a:srgbClr val="C0504D"/>
                </a:solidFill>
              </a:rPr>
              <a:t> </a:t>
            </a:r>
            <a:r>
              <a:rPr lang="en-US" sz="1800" dirty="0" smtClean="0"/>
              <a:t>Shana </a:t>
            </a:r>
            <a:r>
              <a:rPr lang="en-US" sz="1800" dirty="0"/>
              <a:t>K </a:t>
            </a:r>
            <a:r>
              <a:rPr lang="en-US" sz="1800" dirty="0" err="1"/>
              <a:t>Goffredi</a:t>
            </a:r>
            <a:r>
              <a:rPr lang="en-US" sz="1800" dirty="0"/>
              <a:t>, Hana Yi, Qingpeng Zhang, Jane E </a:t>
            </a:r>
            <a:r>
              <a:rPr lang="en-US" sz="1800" dirty="0" err="1"/>
              <a:t>Klann</a:t>
            </a:r>
            <a:r>
              <a:rPr lang="en-US" sz="1800" dirty="0" err="1" smtClean="0"/>
              <a:t>,Isabelle</a:t>
            </a:r>
            <a:r>
              <a:rPr lang="en-US" sz="1800" dirty="0" smtClean="0"/>
              <a:t> </a:t>
            </a:r>
            <a:r>
              <a:rPr lang="en-US" sz="1800" dirty="0"/>
              <a:t>A Struve, Robert C </a:t>
            </a:r>
            <a:r>
              <a:rPr lang="en-US" sz="1800" dirty="0" err="1"/>
              <a:t>Vrijenhoek</a:t>
            </a:r>
            <a:r>
              <a:rPr lang="en-US" sz="1800" dirty="0"/>
              <a:t> and C Titus Brown. </a:t>
            </a:r>
            <a:r>
              <a:rPr lang="en-US" sz="1800" dirty="0" smtClean="0"/>
              <a:t>The ISME  </a:t>
            </a:r>
            <a:r>
              <a:rPr lang="en-US" sz="1800" dirty="0"/>
              <a:t>Journal </a:t>
            </a:r>
            <a:r>
              <a:rPr lang="en-US" sz="1800" dirty="0" smtClean="0"/>
              <a:t> doi</a:t>
            </a:r>
            <a:r>
              <a:rPr lang="en-US" sz="1800" dirty="0"/>
              <a:t>:10.1038/ismej.</a:t>
            </a:r>
            <a:r>
              <a:rPr lang="en-US" sz="1800" dirty="0" smtClean="0"/>
              <a:t>2013.201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86064" y="1336331"/>
            <a:ext cx="1287544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IGS method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9211" y="5440862"/>
            <a:ext cx="1993680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seaworm symbiont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7950" y="4259295"/>
            <a:ext cx="2111350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</a:t>
            </a:r>
            <a:r>
              <a:rPr lang="en-US" dirty="0" smtClean="0">
                <a:solidFill>
                  <a:srgbClr val="FFFFFF"/>
                </a:solidFill>
              </a:rPr>
              <a:t>igital normalization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86064" y="2819876"/>
            <a:ext cx="93011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</a:rPr>
              <a:t>khmer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0567" y="1958218"/>
            <a:ext cx="1448271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</a:t>
            </a:r>
            <a:r>
              <a:rPr lang="en-US" dirty="0" smtClean="0">
                <a:solidFill>
                  <a:srgbClr val="FFFFFF"/>
                </a:solidFill>
              </a:rPr>
              <a:t>rror analysis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58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 descr="Screen Shot 2015-04-28 at 12.55.5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74" y="1432187"/>
            <a:ext cx="8303510" cy="25716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72519" y="4234740"/>
            <a:ext cx="5225108" cy="646331"/>
          </a:xfrm>
          <a:prstGeom prst="rect">
            <a:avLst/>
          </a:prstGeom>
          <a:solidFill>
            <a:srgbClr val="953735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Bacterial genome size: </a:t>
            </a:r>
            <a:r>
              <a:rPr lang="hu-HU" dirty="0" smtClean="0">
                <a:solidFill>
                  <a:schemeClr val="bg1"/>
                </a:solidFill>
              </a:rPr>
              <a:t>139,000 bps </a:t>
            </a:r>
            <a:r>
              <a:rPr lang="hu-HU" dirty="0">
                <a:solidFill>
                  <a:schemeClr val="bg1"/>
                </a:solidFill>
              </a:rPr>
              <a:t>to </a:t>
            </a:r>
            <a:r>
              <a:rPr lang="hu-HU" dirty="0" smtClean="0">
                <a:solidFill>
                  <a:schemeClr val="bg1"/>
                </a:solidFill>
              </a:rPr>
              <a:t>13,000,000 bps</a:t>
            </a:r>
          </a:p>
          <a:p>
            <a:r>
              <a:rPr lang="hu-HU" dirty="0" smtClean="0">
                <a:solidFill>
                  <a:schemeClr val="bg1"/>
                </a:solidFill>
              </a:rPr>
              <a:t>Human genome size: 3,000,000,000 </a:t>
            </a:r>
            <a:r>
              <a:rPr lang="en-US" dirty="0" smtClean="0">
                <a:solidFill>
                  <a:schemeClr val="bg1"/>
                </a:solidFill>
              </a:rPr>
              <a:t>bps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210148" y="359441"/>
            <a:ext cx="3385474" cy="88961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lIns="81639" tIns="632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r>
              <a:rPr lang="en-US" sz="2500" dirty="0" err="1">
                <a:solidFill>
                  <a:srgbClr val="FFFFFF"/>
                </a:solidFill>
              </a:rPr>
              <a:t>Metagenomics</a:t>
            </a:r>
            <a:r>
              <a:rPr lang="en-US" sz="2500" dirty="0">
                <a:solidFill>
                  <a:srgbClr val="FFFFFF"/>
                </a:solidFill>
              </a:rPr>
              <a:t> and </a:t>
            </a:r>
            <a:endParaRPr lang="en-US" sz="2500" dirty="0" smtClean="0">
              <a:solidFill>
                <a:srgbClr val="FFFFFF"/>
              </a:solidFill>
            </a:endParaRPr>
          </a:p>
          <a:p>
            <a:r>
              <a:rPr lang="en-US" sz="2500" dirty="0" smtClean="0">
                <a:solidFill>
                  <a:srgbClr val="FFFFFF"/>
                </a:solidFill>
              </a:rPr>
              <a:t>“big data”</a:t>
            </a:r>
            <a:endParaRPr lang="en-US" sz="2500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81294" y="5722469"/>
            <a:ext cx="3789056" cy="369332"/>
          </a:xfrm>
          <a:prstGeom prst="rect">
            <a:avLst/>
          </a:prstGeom>
          <a:solidFill>
            <a:srgbClr val="1F497D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Tools friendly to big data are required.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678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>
            <a:spLocks noGrp="1"/>
          </p:cNvSpPr>
          <p:nvPr>
            <p:ph type="body" idx="1"/>
          </p:nvPr>
        </p:nvSpPr>
        <p:spPr>
          <a:xfrm>
            <a:off x="1224754" y="1972748"/>
            <a:ext cx="3290415" cy="3922897"/>
          </a:xfrm>
          <a:prstGeom prst="rect">
            <a:avLst/>
          </a:prstGeom>
        </p:spPr>
        <p:txBody>
          <a:bodyPr>
            <a:noAutofit/>
          </a:bodyPr>
          <a:lstStyle/>
          <a:p>
            <a:pPr marL="121439" indent="-91079" defTabSz="164300">
              <a:spcBef>
                <a:spcPts val="844"/>
              </a:spcBef>
              <a:buClr>
                <a:srgbClr val="000000"/>
              </a:buClr>
              <a:buSzPct val="45000"/>
              <a:buFont typeface="Wingdings"/>
              <a:buChar char="●"/>
              <a:tabLst>
                <a:tab pos="196446" algn="l"/>
                <a:tab pos="401822" algn="l"/>
                <a:tab pos="607197" algn="l"/>
                <a:tab pos="812573" algn="l"/>
                <a:tab pos="1017948" algn="l"/>
                <a:tab pos="1214394" algn="l"/>
                <a:tab pos="1419770" algn="l"/>
                <a:tab pos="1625145" algn="l"/>
                <a:tab pos="1830521" algn="l"/>
                <a:tab pos="2035896" algn="l"/>
                <a:tab pos="2232343" algn="l"/>
                <a:tab pos="2437718" algn="l"/>
              </a:tabLst>
              <a:defRPr sz="1800"/>
            </a:pPr>
            <a:r>
              <a:rPr sz="1800" b="1" dirty="0"/>
              <a:t>Dr. Titus Brown</a:t>
            </a:r>
          </a:p>
          <a:p>
            <a:pPr marL="121439" indent="-91079" defTabSz="164300">
              <a:spcBef>
                <a:spcPts val="844"/>
              </a:spcBef>
              <a:buClr>
                <a:srgbClr val="000000"/>
              </a:buClr>
              <a:buSzPct val="45000"/>
              <a:buFont typeface="Wingdings"/>
              <a:buChar char="●"/>
              <a:tabLst>
                <a:tab pos="196446" algn="l"/>
                <a:tab pos="401822" algn="l"/>
                <a:tab pos="607197" algn="l"/>
                <a:tab pos="812573" algn="l"/>
                <a:tab pos="1017948" algn="l"/>
                <a:tab pos="1214394" algn="l"/>
                <a:tab pos="1419770" algn="l"/>
                <a:tab pos="1625145" algn="l"/>
                <a:tab pos="1830521" algn="l"/>
                <a:tab pos="2035896" algn="l"/>
                <a:tab pos="2232343" algn="l"/>
                <a:tab pos="2437718" algn="l"/>
              </a:tabLst>
              <a:defRPr sz="1800"/>
            </a:pPr>
            <a:r>
              <a:rPr sz="1800" b="1" dirty="0"/>
              <a:t>Lab members of </a:t>
            </a:r>
            <a:r>
              <a:rPr sz="1800" b="1" dirty="0" smtClean="0"/>
              <a:t>GED</a:t>
            </a:r>
            <a:endParaRPr lang="en-US" sz="1800" b="1" dirty="0" smtClean="0"/>
          </a:p>
          <a:p>
            <a:pPr marL="362532" lvl="2" indent="-91079" defTabSz="164300">
              <a:spcBef>
                <a:spcPts val="844"/>
              </a:spcBef>
              <a:buClr>
                <a:srgbClr val="000000"/>
              </a:buClr>
              <a:buSzPct val="45000"/>
              <a:buFont typeface="Wingdings"/>
              <a:buChar char="●"/>
              <a:tabLst>
                <a:tab pos="196446" algn="l"/>
                <a:tab pos="401822" algn="l"/>
                <a:tab pos="607197" algn="l"/>
                <a:tab pos="812573" algn="l"/>
                <a:tab pos="1017948" algn="l"/>
                <a:tab pos="1214394" algn="l"/>
                <a:tab pos="1419770" algn="l"/>
                <a:tab pos="1625145" algn="l"/>
                <a:tab pos="1830521" algn="l"/>
                <a:tab pos="2035896" algn="l"/>
                <a:tab pos="2232343" algn="l"/>
                <a:tab pos="2437718" algn="l"/>
              </a:tabLst>
              <a:defRPr sz="1800"/>
            </a:pPr>
            <a:r>
              <a:rPr lang="en-US" sz="1800" dirty="0"/>
              <a:t>Dr. </a:t>
            </a:r>
            <a:r>
              <a:rPr lang="en-US" sz="1800" dirty="0" err="1"/>
              <a:t>Sherine</a:t>
            </a:r>
            <a:r>
              <a:rPr lang="en-US" sz="1800" dirty="0"/>
              <a:t> </a:t>
            </a:r>
            <a:r>
              <a:rPr lang="en-US" sz="1800" dirty="0" err="1"/>
              <a:t>Awad</a:t>
            </a:r>
            <a:endParaRPr lang="en-US" sz="1800" dirty="0"/>
          </a:p>
          <a:p>
            <a:pPr marL="362532" lvl="2" indent="-91079" defTabSz="164300">
              <a:spcBef>
                <a:spcPts val="844"/>
              </a:spcBef>
              <a:buClr>
                <a:srgbClr val="000000"/>
              </a:buClr>
              <a:buSzPct val="45000"/>
              <a:buFont typeface="Wingdings"/>
              <a:buChar char="●"/>
              <a:tabLst>
                <a:tab pos="196446" algn="l"/>
                <a:tab pos="401822" algn="l"/>
                <a:tab pos="607197" algn="l"/>
                <a:tab pos="812573" algn="l"/>
                <a:tab pos="1017948" algn="l"/>
                <a:tab pos="1214394" algn="l"/>
                <a:tab pos="1419770" algn="l"/>
                <a:tab pos="1625145" algn="l"/>
                <a:tab pos="1830521" algn="l"/>
                <a:tab pos="2035896" algn="l"/>
                <a:tab pos="2232343" algn="l"/>
                <a:tab pos="2437718" algn="l"/>
              </a:tabLst>
              <a:defRPr sz="1800"/>
            </a:pPr>
            <a:r>
              <a:rPr lang="en-US" sz="1800" dirty="0"/>
              <a:t>Michael Crusoe</a:t>
            </a:r>
          </a:p>
          <a:p>
            <a:pPr marL="362532" lvl="2" indent="-91079" defTabSz="164300">
              <a:spcBef>
                <a:spcPts val="844"/>
              </a:spcBef>
              <a:buClr>
                <a:srgbClr val="000000"/>
              </a:buClr>
              <a:buSzPct val="45000"/>
              <a:buFont typeface="Wingdings"/>
              <a:buChar char="●"/>
              <a:tabLst>
                <a:tab pos="196446" algn="l"/>
                <a:tab pos="401822" algn="l"/>
                <a:tab pos="607197" algn="l"/>
                <a:tab pos="812573" algn="l"/>
                <a:tab pos="1017948" algn="l"/>
                <a:tab pos="1214394" algn="l"/>
                <a:tab pos="1419770" algn="l"/>
                <a:tab pos="1625145" algn="l"/>
                <a:tab pos="1830521" algn="l"/>
                <a:tab pos="2035896" algn="l"/>
                <a:tab pos="2232343" algn="l"/>
                <a:tab pos="2437718" algn="l"/>
              </a:tabLst>
              <a:defRPr sz="1800"/>
            </a:pPr>
            <a:r>
              <a:rPr lang="en-US" sz="1800" dirty="0" err="1"/>
              <a:t>Jiarong</a:t>
            </a:r>
            <a:r>
              <a:rPr lang="en-US" sz="1800" dirty="0"/>
              <a:t> </a:t>
            </a:r>
            <a:r>
              <a:rPr lang="en-US" sz="1800" dirty="0" err="1" smtClean="0"/>
              <a:t>Guo</a:t>
            </a:r>
            <a:endParaRPr lang="en-US" sz="1800" dirty="0" smtClean="0"/>
          </a:p>
          <a:p>
            <a:pPr marL="362532" lvl="2" indent="-91079" defTabSz="164300">
              <a:spcBef>
                <a:spcPts val="844"/>
              </a:spcBef>
              <a:buClr>
                <a:srgbClr val="000000"/>
              </a:buClr>
              <a:buSzPct val="45000"/>
              <a:buFont typeface="Wingdings"/>
              <a:buChar char="●"/>
              <a:tabLst>
                <a:tab pos="196446" algn="l"/>
                <a:tab pos="401822" algn="l"/>
                <a:tab pos="607197" algn="l"/>
                <a:tab pos="812573" algn="l"/>
                <a:tab pos="1017948" algn="l"/>
                <a:tab pos="1214394" algn="l"/>
                <a:tab pos="1419770" algn="l"/>
                <a:tab pos="1625145" algn="l"/>
                <a:tab pos="1830521" algn="l"/>
                <a:tab pos="2035896" algn="l"/>
                <a:tab pos="2232343" algn="l"/>
                <a:tab pos="2437718" algn="l"/>
              </a:tabLst>
              <a:defRPr sz="1800"/>
            </a:pPr>
            <a:r>
              <a:rPr lang="en-US" sz="1800" dirty="0" err="1" smtClean="0"/>
              <a:t>Luiz</a:t>
            </a:r>
            <a:r>
              <a:rPr lang="en-US" sz="1800" dirty="0" smtClean="0"/>
              <a:t> </a:t>
            </a:r>
            <a:r>
              <a:rPr lang="en-US" sz="1800" dirty="0" err="1" smtClean="0"/>
              <a:t>Irber</a:t>
            </a:r>
            <a:endParaRPr lang="en-US" sz="1800" dirty="0" smtClean="0"/>
          </a:p>
          <a:p>
            <a:pPr marL="362532" lvl="2" indent="-91079" defTabSz="164300">
              <a:spcBef>
                <a:spcPts val="844"/>
              </a:spcBef>
              <a:buClr>
                <a:srgbClr val="000000"/>
              </a:buClr>
              <a:buSzPct val="45000"/>
              <a:buFont typeface="Wingdings"/>
              <a:buChar char="●"/>
              <a:tabLst>
                <a:tab pos="196446" algn="l"/>
                <a:tab pos="401822" algn="l"/>
                <a:tab pos="607197" algn="l"/>
                <a:tab pos="812573" algn="l"/>
                <a:tab pos="1017948" algn="l"/>
                <a:tab pos="1214394" algn="l"/>
                <a:tab pos="1419770" algn="l"/>
                <a:tab pos="1625145" algn="l"/>
                <a:tab pos="1830521" algn="l"/>
                <a:tab pos="2035896" algn="l"/>
                <a:tab pos="2232343" algn="l"/>
                <a:tab pos="2437718" algn="l"/>
              </a:tabLst>
              <a:defRPr sz="1800"/>
            </a:pPr>
            <a:r>
              <a:rPr lang="en-US" sz="1800" dirty="0" smtClean="0"/>
              <a:t>Camille Scott</a:t>
            </a:r>
          </a:p>
          <a:p>
            <a:pPr marL="121439" lvl="1" indent="-91079" defTabSz="164300">
              <a:spcBef>
                <a:spcPts val="844"/>
              </a:spcBef>
              <a:buClr>
                <a:srgbClr val="000000"/>
              </a:buClr>
              <a:buSzPct val="45000"/>
              <a:buFont typeface="Wingdings"/>
              <a:buChar char="●"/>
              <a:tabLst>
                <a:tab pos="196446" algn="l"/>
                <a:tab pos="401822" algn="l"/>
                <a:tab pos="607197" algn="l"/>
                <a:tab pos="812573" algn="l"/>
                <a:tab pos="1017948" algn="l"/>
                <a:tab pos="1214394" algn="l"/>
                <a:tab pos="1419770" algn="l"/>
                <a:tab pos="1625145" algn="l"/>
                <a:tab pos="1830521" algn="l"/>
                <a:tab pos="2035896" algn="l"/>
                <a:tab pos="2232343" algn="l"/>
                <a:tab pos="2437718" algn="l"/>
              </a:tabLst>
              <a:defRPr sz="1800"/>
            </a:pPr>
            <a:r>
              <a:rPr lang="en-US" sz="1800" b="1" dirty="0" smtClean="0"/>
              <a:t>Collaborators</a:t>
            </a:r>
          </a:p>
          <a:p>
            <a:pPr marL="362532" lvl="2" indent="-91079" defTabSz="164300">
              <a:spcBef>
                <a:spcPts val="844"/>
              </a:spcBef>
              <a:buClr>
                <a:srgbClr val="000000"/>
              </a:buClr>
              <a:buSzPct val="45000"/>
              <a:buFont typeface="Wingdings"/>
              <a:buChar char="●"/>
              <a:tabLst>
                <a:tab pos="196446" algn="l"/>
                <a:tab pos="401822" algn="l"/>
                <a:tab pos="607197" algn="l"/>
                <a:tab pos="812573" algn="l"/>
                <a:tab pos="1017948" algn="l"/>
                <a:tab pos="1214394" algn="l"/>
                <a:tab pos="1419770" algn="l"/>
                <a:tab pos="1625145" algn="l"/>
                <a:tab pos="1830521" algn="l"/>
                <a:tab pos="2035896" algn="l"/>
                <a:tab pos="2232343" algn="l"/>
                <a:tab pos="2437718" algn="l"/>
              </a:tabLst>
              <a:defRPr sz="1800"/>
            </a:pPr>
            <a:r>
              <a:rPr lang="en-US" sz="1800" dirty="0" smtClean="0"/>
              <a:t>Dr. James </a:t>
            </a:r>
            <a:r>
              <a:rPr lang="en-US" sz="1800" dirty="0" err="1" smtClean="0"/>
              <a:t>Tiedje</a:t>
            </a:r>
            <a:endParaRPr lang="en-US" sz="1800" dirty="0" smtClean="0"/>
          </a:p>
          <a:p>
            <a:pPr marL="362532" lvl="2" indent="-91079" defTabSz="164300">
              <a:spcBef>
                <a:spcPts val="844"/>
              </a:spcBef>
              <a:buClr>
                <a:srgbClr val="000000"/>
              </a:buClr>
              <a:buSzPct val="45000"/>
              <a:buFont typeface="Wingdings"/>
              <a:buChar char="●"/>
              <a:tabLst>
                <a:tab pos="196446" algn="l"/>
                <a:tab pos="401822" algn="l"/>
                <a:tab pos="607197" algn="l"/>
                <a:tab pos="812573" algn="l"/>
                <a:tab pos="1017948" algn="l"/>
                <a:tab pos="1214394" algn="l"/>
                <a:tab pos="1419770" algn="l"/>
                <a:tab pos="1625145" algn="l"/>
                <a:tab pos="1830521" algn="l"/>
                <a:tab pos="2035896" algn="l"/>
                <a:tab pos="2232343" algn="l"/>
                <a:tab pos="2437718" algn="l"/>
              </a:tabLst>
              <a:defRPr sz="1800"/>
            </a:pPr>
            <a:r>
              <a:rPr lang="en-US" sz="1800" dirty="0" smtClean="0"/>
              <a:t>Dr. Joan Ross</a:t>
            </a:r>
          </a:p>
          <a:p>
            <a:pPr marL="362532" lvl="2" indent="-91079" defTabSz="164300">
              <a:spcBef>
                <a:spcPts val="844"/>
              </a:spcBef>
              <a:buClr>
                <a:srgbClr val="000000"/>
              </a:buClr>
              <a:buSzPct val="45000"/>
              <a:buFont typeface="Wingdings"/>
              <a:buChar char="●"/>
              <a:tabLst>
                <a:tab pos="196446" algn="l"/>
                <a:tab pos="401822" algn="l"/>
                <a:tab pos="607197" algn="l"/>
                <a:tab pos="812573" algn="l"/>
                <a:tab pos="1017948" algn="l"/>
                <a:tab pos="1214394" algn="l"/>
                <a:tab pos="1419770" algn="l"/>
                <a:tab pos="1625145" algn="l"/>
                <a:tab pos="1830521" algn="l"/>
                <a:tab pos="2035896" algn="l"/>
                <a:tab pos="2232343" algn="l"/>
                <a:tab pos="2437718" algn="l"/>
              </a:tabLst>
              <a:defRPr sz="1800"/>
            </a:pPr>
            <a:r>
              <a:rPr lang="en-US" sz="1800" dirty="0"/>
              <a:t>Dr. Shana K </a:t>
            </a:r>
            <a:r>
              <a:rPr lang="en-US" sz="1800" dirty="0" err="1" smtClean="0"/>
              <a:t>Goffredi</a:t>
            </a:r>
            <a:endParaRPr lang="en-US" sz="1800" dirty="0" smtClean="0"/>
          </a:p>
          <a:p>
            <a:pPr marL="362532" lvl="2" indent="-91079" defTabSz="164300">
              <a:spcBef>
                <a:spcPts val="844"/>
              </a:spcBef>
              <a:buClr>
                <a:srgbClr val="000000"/>
              </a:buClr>
              <a:buSzPct val="45000"/>
              <a:buFont typeface="Wingdings"/>
              <a:buChar char="●"/>
              <a:tabLst>
                <a:tab pos="196446" algn="l"/>
                <a:tab pos="401822" algn="l"/>
                <a:tab pos="607197" algn="l"/>
                <a:tab pos="812573" algn="l"/>
                <a:tab pos="1017948" algn="l"/>
                <a:tab pos="1214394" algn="l"/>
                <a:tab pos="1419770" algn="l"/>
                <a:tab pos="1625145" algn="l"/>
                <a:tab pos="1830521" algn="l"/>
                <a:tab pos="2035896" algn="l"/>
                <a:tab pos="2232343" algn="l"/>
                <a:tab pos="2437718" algn="l"/>
              </a:tabLst>
              <a:defRPr sz="1800"/>
            </a:pPr>
            <a:r>
              <a:rPr lang="en-US" sz="1800" dirty="0" err="1" smtClean="0"/>
              <a:t>Yiseul</a:t>
            </a:r>
            <a:r>
              <a:rPr lang="en-US" sz="1800" dirty="0" smtClean="0"/>
              <a:t> </a:t>
            </a:r>
            <a:r>
              <a:rPr lang="en-US" sz="1800" dirty="0" err="1" smtClean="0"/>
              <a:t>KIm</a:t>
            </a:r>
            <a:r>
              <a:rPr lang="en-US" sz="1800" dirty="0" smtClean="0"/>
              <a:t> </a:t>
            </a:r>
          </a:p>
          <a:p>
            <a:pPr marL="362532" lvl="2" indent="-91079" defTabSz="164300">
              <a:spcBef>
                <a:spcPts val="844"/>
              </a:spcBef>
              <a:buClr>
                <a:srgbClr val="000000"/>
              </a:buClr>
              <a:buSzPct val="45000"/>
              <a:buFont typeface="Wingdings"/>
              <a:buChar char="●"/>
              <a:tabLst>
                <a:tab pos="196446" algn="l"/>
                <a:tab pos="401822" algn="l"/>
                <a:tab pos="607197" algn="l"/>
                <a:tab pos="812573" algn="l"/>
                <a:tab pos="1017948" algn="l"/>
                <a:tab pos="1214394" algn="l"/>
                <a:tab pos="1419770" algn="l"/>
                <a:tab pos="1625145" algn="l"/>
                <a:tab pos="1830521" algn="l"/>
                <a:tab pos="2035896" algn="l"/>
                <a:tab pos="2232343" algn="l"/>
                <a:tab pos="2437718" algn="l"/>
              </a:tabLst>
              <a:defRPr sz="1800"/>
            </a:pPr>
            <a:endParaRPr lang="en-US"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1927412" y="537882"/>
            <a:ext cx="5588000" cy="64633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FFFF"/>
                </a:solidFill>
              </a:rPr>
              <a:t>Acknowledgement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hape 498"/>
          <p:cNvSpPr txBox="1">
            <a:spLocks/>
          </p:cNvSpPr>
          <p:nvPr/>
        </p:nvSpPr>
        <p:spPr>
          <a:xfrm>
            <a:off x="5092762" y="1549391"/>
            <a:ext cx="3290415" cy="4753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10751" rtl="0" eaLnBrk="1" latinLnBrk="0" hangingPunct="1">
              <a:lnSpc>
                <a:spcPct val="100000"/>
              </a:lnSpc>
              <a:spcBef>
                <a:spcPts val="2250"/>
              </a:spcBef>
              <a:buSzPct val="7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482186" indent="-241093" algn="l" defTabSz="410751" rtl="0" eaLnBrk="1" latinLnBrk="0" hangingPunct="1">
              <a:lnSpc>
                <a:spcPct val="100000"/>
              </a:lnSpc>
              <a:spcBef>
                <a:spcPts val="2250"/>
              </a:spcBef>
              <a:buSzPct val="7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723279" indent="-241093" algn="l" defTabSz="410751" rtl="0" eaLnBrk="1" latinLnBrk="0" hangingPunct="1">
              <a:lnSpc>
                <a:spcPct val="100000"/>
              </a:lnSpc>
              <a:spcBef>
                <a:spcPts val="2250"/>
              </a:spcBef>
              <a:buSzPct val="7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964372" indent="-241093" algn="l" defTabSz="410751" rtl="0" eaLnBrk="1" latinLnBrk="0" hangingPunct="1">
              <a:lnSpc>
                <a:spcPct val="100000"/>
              </a:lnSpc>
              <a:spcBef>
                <a:spcPts val="2250"/>
              </a:spcBef>
              <a:buSzPct val="7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1205465" indent="-241093" algn="l" defTabSz="410751" rtl="0" eaLnBrk="1" latinLnBrk="0" hangingPunct="1">
              <a:lnSpc>
                <a:spcPct val="100000"/>
              </a:lnSpc>
              <a:spcBef>
                <a:spcPts val="2250"/>
              </a:spcBef>
              <a:buSzPct val="7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1439" indent="-91079" defTabSz="164300">
              <a:spcBef>
                <a:spcPts val="844"/>
              </a:spcBef>
              <a:buClr>
                <a:srgbClr val="000000"/>
              </a:buClr>
              <a:buSzPct val="45000"/>
              <a:buFont typeface="Wingdings"/>
              <a:buChar char="●"/>
              <a:tabLst>
                <a:tab pos="196446" algn="l"/>
                <a:tab pos="401822" algn="l"/>
                <a:tab pos="607197" algn="l"/>
                <a:tab pos="812573" algn="l"/>
                <a:tab pos="1017948" algn="l"/>
                <a:tab pos="1214394" algn="l"/>
                <a:tab pos="1419770" algn="l"/>
                <a:tab pos="1625145" algn="l"/>
                <a:tab pos="1830521" algn="l"/>
                <a:tab pos="2035896" algn="l"/>
                <a:tab pos="2232343" algn="l"/>
                <a:tab pos="2437718" algn="l"/>
              </a:tabLst>
              <a:defRPr sz="1800"/>
            </a:pPr>
            <a:r>
              <a:rPr lang="en-US" sz="1800" b="1" dirty="0"/>
              <a:t>Committee members</a:t>
            </a:r>
          </a:p>
          <a:p>
            <a:pPr marL="260725" lvl="1" indent="-91079" defTabSz="164300">
              <a:spcBef>
                <a:spcPts val="844"/>
              </a:spcBef>
              <a:buClr>
                <a:srgbClr val="000000"/>
              </a:buClr>
              <a:buSzPct val="45000"/>
              <a:buFont typeface="Wingdings"/>
              <a:buChar char="●"/>
              <a:tabLst>
                <a:tab pos="196446" algn="l"/>
                <a:tab pos="401822" algn="l"/>
                <a:tab pos="607197" algn="l"/>
                <a:tab pos="812573" algn="l"/>
                <a:tab pos="1017948" algn="l"/>
                <a:tab pos="1214394" algn="l"/>
                <a:tab pos="1419770" algn="l"/>
                <a:tab pos="1625145" algn="l"/>
                <a:tab pos="1830521" algn="l"/>
                <a:tab pos="2035896" algn="l"/>
                <a:tab pos="2232343" algn="l"/>
                <a:tab pos="2437718" algn="l"/>
              </a:tabLst>
              <a:defRPr sz="1800"/>
            </a:pPr>
            <a:r>
              <a:rPr lang="en-US" sz="1800" dirty="0" err="1" smtClean="0"/>
              <a:t>Jaimes</a:t>
            </a:r>
            <a:r>
              <a:rPr lang="en-US" sz="1800" dirty="0" smtClean="0"/>
              <a:t> Cole</a:t>
            </a:r>
          </a:p>
          <a:p>
            <a:pPr marL="260725" lvl="1" indent="-91079" defTabSz="164300">
              <a:spcBef>
                <a:spcPts val="844"/>
              </a:spcBef>
              <a:buClr>
                <a:srgbClr val="000000"/>
              </a:buClr>
              <a:buSzPct val="45000"/>
              <a:buFont typeface="Wingdings"/>
              <a:buChar char="●"/>
              <a:tabLst>
                <a:tab pos="196446" algn="l"/>
                <a:tab pos="401822" algn="l"/>
                <a:tab pos="607197" algn="l"/>
                <a:tab pos="812573" algn="l"/>
                <a:tab pos="1017948" algn="l"/>
                <a:tab pos="1214394" algn="l"/>
                <a:tab pos="1419770" algn="l"/>
                <a:tab pos="1625145" algn="l"/>
                <a:tab pos="1830521" algn="l"/>
                <a:tab pos="2035896" algn="l"/>
                <a:tab pos="2232343" algn="l"/>
                <a:tab pos="2437718" algn="l"/>
              </a:tabLst>
              <a:defRPr sz="1800"/>
            </a:pPr>
            <a:r>
              <a:rPr lang="en-US" sz="1800" dirty="0" smtClean="0"/>
              <a:t>Richard </a:t>
            </a:r>
            <a:r>
              <a:rPr lang="en-US" sz="1800" dirty="0" err="1" smtClean="0"/>
              <a:t>Enbody</a:t>
            </a:r>
            <a:endParaRPr lang="en-US" sz="1800" dirty="0" smtClean="0"/>
          </a:p>
          <a:p>
            <a:pPr marL="260725" lvl="1" indent="-91079" defTabSz="164300">
              <a:spcBef>
                <a:spcPts val="844"/>
              </a:spcBef>
              <a:buClr>
                <a:srgbClr val="000000"/>
              </a:buClr>
              <a:buSzPct val="45000"/>
              <a:buFont typeface="Wingdings"/>
              <a:buChar char="●"/>
              <a:tabLst>
                <a:tab pos="196446" algn="l"/>
                <a:tab pos="401822" algn="l"/>
                <a:tab pos="607197" algn="l"/>
                <a:tab pos="812573" algn="l"/>
                <a:tab pos="1017948" algn="l"/>
                <a:tab pos="1214394" algn="l"/>
                <a:tab pos="1419770" algn="l"/>
                <a:tab pos="1625145" algn="l"/>
                <a:tab pos="1830521" algn="l"/>
                <a:tab pos="2035896" algn="l"/>
                <a:tab pos="2232343" algn="l"/>
                <a:tab pos="2437718" algn="l"/>
              </a:tabLst>
              <a:defRPr sz="1800"/>
            </a:pPr>
            <a:r>
              <a:rPr lang="en-US" sz="1800" dirty="0" err="1" smtClean="0"/>
              <a:t>Yanni</a:t>
            </a:r>
            <a:r>
              <a:rPr lang="en-US" sz="1800" dirty="0" smtClean="0"/>
              <a:t> Sun</a:t>
            </a:r>
          </a:p>
          <a:p>
            <a:pPr marL="260725" lvl="1" indent="-91079" defTabSz="164300">
              <a:spcBef>
                <a:spcPts val="844"/>
              </a:spcBef>
              <a:buClr>
                <a:srgbClr val="000000"/>
              </a:buClr>
              <a:buSzPct val="45000"/>
              <a:buFont typeface="Wingdings"/>
              <a:buChar char="●"/>
              <a:tabLst>
                <a:tab pos="196446" algn="l"/>
                <a:tab pos="401822" algn="l"/>
                <a:tab pos="607197" algn="l"/>
                <a:tab pos="812573" algn="l"/>
                <a:tab pos="1017948" algn="l"/>
                <a:tab pos="1214394" algn="l"/>
                <a:tab pos="1419770" algn="l"/>
                <a:tab pos="1625145" algn="l"/>
                <a:tab pos="1830521" algn="l"/>
                <a:tab pos="2035896" algn="l"/>
                <a:tab pos="2232343" algn="l"/>
                <a:tab pos="2437718" algn="l"/>
              </a:tabLst>
              <a:defRPr sz="1800"/>
            </a:pPr>
            <a:r>
              <a:rPr lang="en-US" sz="1800" dirty="0" smtClean="0"/>
              <a:t>Eric </a:t>
            </a:r>
            <a:r>
              <a:rPr lang="en-US" sz="1800" dirty="0" err="1" smtClean="0"/>
              <a:t>Torng</a:t>
            </a:r>
            <a:endParaRPr lang="en-US" sz="1800" dirty="0" smtClean="0"/>
          </a:p>
          <a:p>
            <a:pPr marL="121439" indent="-91079" defTabSz="164300">
              <a:spcBef>
                <a:spcPts val="844"/>
              </a:spcBef>
              <a:buClr>
                <a:srgbClr val="000000"/>
              </a:buClr>
              <a:buSzPct val="45000"/>
              <a:buFont typeface="Wingdings"/>
              <a:buChar char="●"/>
              <a:tabLst>
                <a:tab pos="196446" algn="l"/>
                <a:tab pos="401822" algn="l"/>
                <a:tab pos="607197" algn="l"/>
                <a:tab pos="812573" algn="l"/>
                <a:tab pos="1017948" algn="l"/>
                <a:tab pos="1214394" algn="l"/>
                <a:tab pos="1419770" algn="l"/>
                <a:tab pos="1625145" algn="l"/>
                <a:tab pos="1830521" algn="l"/>
                <a:tab pos="2035896" algn="l"/>
                <a:tab pos="2232343" algn="l"/>
                <a:tab pos="2437718" algn="l"/>
              </a:tabLst>
              <a:defRPr sz="1800"/>
            </a:pPr>
            <a:r>
              <a:rPr lang="en-US" sz="1800" b="1" dirty="0" smtClean="0"/>
              <a:t>Former </a:t>
            </a:r>
            <a:r>
              <a:rPr lang="en-US" sz="1800" b="1" dirty="0"/>
              <a:t>members of GED</a:t>
            </a:r>
          </a:p>
          <a:p>
            <a:pPr marL="219663" lvl="1" indent="-91079" defTabSz="164300">
              <a:spcBef>
                <a:spcPts val="844"/>
              </a:spcBef>
              <a:buClr>
                <a:srgbClr val="000000"/>
              </a:buClr>
              <a:buSzPct val="45000"/>
              <a:buFont typeface="Wingdings"/>
              <a:buChar char="●"/>
              <a:tabLst>
                <a:tab pos="196446" algn="l"/>
                <a:tab pos="401822" algn="l"/>
                <a:tab pos="607197" algn="l"/>
                <a:tab pos="812573" algn="l"/>
                <a:tab pos="1017948" algn="l"/>
                <a:tab pos="1214394" algn="l"/>
                <a:tab pos="1419770" algn="l"/>
                <a:tab pos="1625145" algn="l"/>
                <a:tab pos="1830521" algn="l"/>
                <a:tab pos="2035896" algn="l"/>
                <a:tab pos="2232343" algn="l"/>
                <a:tab pos="2437718" algn="l"/>
              </a:tabLst>
              <a:defRPr sz="1800"/>
            </a:pPr>
            <a:r>
              <a:rPr lang="en-US" sz="1800" dirty="0"/>
              <a:t>Dr. Adina Howe</a:t>
            </a:r>
          </a:p>
          <a:p>
            <a:pPr marL="219663" lvl="1" indent="-91079" defTabSz="164300">
              <a:spcBef>
                <a:spcPts val="844"/>
              </a:spcBef>
              <a:buClr>
                <a:srgbClr val="000000"/>
              </a:buClr>
              <a:buSzPct val="45000"/>
              <a:buFont typeface="Wingdings"/>
              <a:buChar char="●"/>
              <a:tabLst>
                <a:tab pos="196446" algn="l"/>
                <a:tab pos="401822" algn="l"/>
                <a:tab pos="607197" algn="l"/>
                <a:tab pos="812573" algn="l"/>
                <a:tab pos="1017948" algn="l"/>
                <a:tab pos="1214394" algn="l"/>
                <a:tab pos="1419770" algn="l"/>
                <a:tab pos="1625145" algn="l"/>
                <a:tab pos="1830521" algn="l"/>
                <a:tab pos="2035896" algn="l"/>
                <a:tab pos="2232343" algn="l"/>
                <a:tab pos="2437718" algn="l"/>
              </a:tabLst>
              <a:defRPr sz="1800"/>
            </a:pPr>
            <a:r>
              <a:rPr lang="en-US" sz="1800" dirty="0"/>
              <a:t>Eric McDonald</a:t>
            </a:r>
          </a:p>
          <a:p>
            <a:pPr marL="219663" lvl="1" indent="-91079" defTabSz="164300">
              <a:spcBef>
                <a:spcPts val="844"/>
              </a:spcBef>
              <a:buClr>
                <a:srgbClr val="000000"/>
              </a:buClr>
              <a:buSzPct val="45000"/>
              <a:buFont typeface="Wingdings"/>
              <a:buChar char="●"/>
              <a:tabLst>
                <a:tab pos="196446" algn="l"/>
                <a:tab pos="401822" algn="l"/>
                <a:tab pos="607197" algn="l"/>
                <a:tab pos="812573" algn="l"/>
                <a:tab pos="1017948" algn="l"/>
                <a:tab pos="1214394" algn="l"/>
                <a:tab pos="1419770" algn="l"/>
                <a:tab pos="1625145" algn="l"/>
                <a:tab pos="1830521" algn="l"/>
                <a:tab pos="2035896" algn="l"/>
                <a:tab pos="2232343" algn="l"/>
                <a:tab pos="2437718" algn="l"/>
              </a:tabLst>
              <a:defRPr sz="1800"/>
            </a:pPr>
            <a:r>
              <a:rPr lang="en-US" sz="1800" dirty="0"/>
              <a:t>Dr. Jason Pell</a:t>
            </a:r>
          </a:p>
          <a:p>
            <a:pPr marL="219663" lvl="1" indent="-91079" defTabSz="164300">
              <a:spcBef>
                <a:spcPts val="844"/>
              </a:spcBef>
              <a:buClr>
                <a:srgbClr val="000000"/>
              </a:buClr>
              <a:buSzPct val="45000"/>
              <a:buFont typeface="Wingdings"/>
              <a:buChar char="●"/>
              <a:tabLst>
                <a:tab pos="196446" algn="l"/>
                <a:tab pos="401822" algn="l"/>
                <a:tab pos="607197" algn="l"/>
                <a:tab pos="812573" algn="l"/>
                <a:tab pos="1017948" algn="l"/>
                <a:tab pos="1214394" algn="l"/>
                <a:tab pos="1419770" algn="l"/>
                <a:tab pos="1625145" algn="l"/>
                <a:tab pos="1830521" algn="l"/>
                <a:tab pos="2035896" algn="l"/>
                <a:tab pos="2232343" algn="l"/>
                <a:tab pos="2437718" algn="l"/>
              </a:tabLst>
              <a:defRPr sz="1800"/>
            </a:pPr>
            <a:r>
              <a:rPr lang="en-US" sz="1800" dirty="0"/>
              <a:t>Dr. </a:t>
            </a:r>
            <a:r>
              <a:rPr lang="en-US" sz="1800" dirty="0" err="1"/>
              <a:t>Likit</a:t>
            </a:r>
            <a:r>
              <a:rPr lang="en-US" sz="1800" dirty="0"/>
              <a:t> </a:t>
            </a:r>
            <a:r>
              <a:rPr lang="en-US" sz="1800" dirty="0" err="1"/>
              <a:t>Preeyanon</a:t>
            </a:r>
            <a:endParaRPr lang="en-US" sz="1800" dirty="0"/>
          </a:p>
          <a:p>
            <a:pPr marL="219663" lvl="1" indent="-91079" defTabSz="164300">
              <a:spcBef>
                <a:spcPts val="844"/>
              </a:spcBef>
              <a:buClr>
                <a:srgbClr val="000000"/>
              </a:buClr>
              <a:buSzPct val="45000"/>
              <a:buFont typeface="Wingdings"/>
              <a:buChar char="●"/>
              <a:tabLst>
                <a:tab pos="196446" algn="l"/>
                <a:tab pos="401822" algn="l"/>
                <a:tab pos="607197" algn="l"/>
                <a:tab pos="812573" algn="l"/>
                <a:tab pos="1017948" algn="l"/>
                <a:tab pos="1214394" algn="l"/>
                <a:tab pos="1419770" algn="l"/>
                <a:tab pos="1625145" algn="l"/>
                <a:tab pos="1830521" algn="l"/>
                <a:tab pos="2035896" algn="l"/>
                <a:tab pos="2232343" algn="l"/>
                <a:tab pos="2437718" algn="l"/>
              </a:tabLst>
              <a:defRPr sz="1800"/>
            </a:pPr>
            <a:r>
              <a:rPr lang="en-US" sz="1800" dirty="0"/>
              <a:t>Dr. Elijah Lowe</a:t>
            </a:r>
          </a:p>
          <a:p>
            <a:pPr marL="80377" indent="-91079" defTabSz="164300">
              <a:spcBef>
                <a:spcPts val="844"/>
              </a:spcBef>
              <a:buClr>
                <a:srgbClr val="000000"/>
              </a:buClr>
              <a:buSzPct val="45000"/>
              <a:buFont typeface="Wingdings"/>
              <a:buChar char="●"/>
              <a:tabLst>
                <a:tab pos="196446" algn="l"/>
                <a:tab pos="401822" algn="l"/>
                <a:tab pos="607197" algn="l"/>
                <a:tab pos="812573" algn="l"/>
                <a:tab pos="1017948" algn="l"/>
                <a:tab pos="1214394" algn="l"/>
                <a:tab pos="1419770" algn="l"/>
                <a:tab pos="1625145" algn="l"/>
                <a:tab pos="1830521" algn="l"/>
                <a:tab pos="2035896" algn="l"/>
                <a:tab pos="2232343" algn="l"/>
                <a:tab pos="2437718" algn="l"/>
              </a:tabLst>
              <a:defRPr sz="1800"/>
            </a:pPr>
            <a:r>
              <a:rPr lang="en-US" sz="1800" b="1" dirty="0" err="1" smtClean="0"/>
              <a:t>khmer</a:t>
            </a:r>
            <a:r>
              <a:rPr lang="en-US" sz="1800" b="1" dirty="0" smtClean="0"/>
              <a:t> </a:t>
            </a:r>
            <a:r>
              <a:rPr lang="en-US" sz="1800" b="1" dirty="0"/>
              <a:t>developers</a:t>
            </a:r>
          </a:p>
          <a:p>
            <a:pPr marL="121439" indent="-91079" defTabSz="164300">
              <a:spcBef>
                <a:spcPts val="844"/>
              </a:spcBef>
              <a:buClr>
                <a:srgbClr val="000000"/>
              </a:buClr>
              <a:buSzPct val="45000"/>
              <a:buFont typeface="Wingdings"/>
              <a:buChar char="●"/>
              <a:tabLst>
                <a:tab pos="196446" algn="l"/>
                <a:tab pos="401822" algn="l"/>
                <a:tab pos="607197" algn="l"/>
                <a:tab pos="812573" algn="l"/>
                <a:tab pos="1017948" algn="l"/>
                <a:tab pos="1214394" algn="l"/>
                <a:tab pos="1419770" algn="l"/>
                <a:tab pos="1625145" algn="l"/>
                <a:tab pos="1830521" algn="l"/>
                <a:tab pos="2035896" algn="l"/>
                <a:tab pos="2232343" algn="l"/>
                <a:tab pos="2437718" algn="l"/>
              </a:tabLst>
              <a:defRPr sz="1800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23437054"/>
      </p:ext>
    </p:extLst>
  </p:cSld>
  <p:clrMapOvr>
    <a:masterClrMapping/>
  </p:clrMapOvr>
  <p:transition xmlns:p14="http://schemas.microsoft.com/office/powerpoint/2010/main" spd="med" advTm="536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806824" y="405929"/>
            <a:ext cx="6618941" cy="384721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 algn="ctr">
              <a:defRPr sz="1800"/>
            </a:pPr>
            <a:r>
              <a:rPr sz="2500" dirty="0">
                <a:solidFill>
                  <a:srgbClr val="FFFFFF"/>
                </a:solidFill>
              </a:rPr>
              <a:t>Sorcerer II Global Ocean Sampling </a:t>
            </a:r>
            <a:r>
              <a:rPr sz="2500" dirty="0" smtClean="0">
                <a:solidFill>
                  <a:srgbClr val="FFFFFF"/>
                </a:solidFill>
              </a:rPr>
              <a:t>Expedition</a:t>
            </a:r>
            <a:endParaRPr lang="en-US" sz="2500" dirty="0" smtClean="0">
              <a:solidFill>
                <a:srgbClr val="FFFFFF"/>
              </a:solidFill>
            </a:endParaRPr>
          </a:p>
        </p:txBody>
      </p:sp>
      <p:pic>
        <p:nvPicPr>
          <p:cNvPr id="3" name="Picture 2" descr="Screen Shot 2014-11-13 at 10.16.4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474" y="896906"/>
            <a:ext cx="5877015" cy="4399625"/>
          </a:xfrm>
          <a:prstGeom prst="rect">
            <a:avLst/>
          </a:prstGeom>
        </p:spPr>
      </p:pic>
      <p:pic>
        <p:nvPicPr>
          <p:cNvPr id="2" name="Picture 1" descr="Screen Shot 2014-11-13 at 10.08.4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52" y="1064846"/>
            <a:ext cx="4386385" cy="364333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91375" y="5296531"/>
            <a:ext cx="7316511" cy="147732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>
                <a:solidFill>
                  <a:schemeClr val="bg1"/>
                </a:solidFill>
              </a:rPr>
              <a:t>How many different species in a </a:t>
            </a:r>
            <a:r>
              <a:rPr lang="en-US" dirty="0" smtClean="0">
                <a:solidFill>
                  <a:schemeClr val="bg1"/>
                </a:solidFill>
              </a:rPr>
              <a:t>sea water sample</a:t>
            </a:r>
            <a:r>
              <a:rPr lang="en-US" dirty="0">
                <a:solidFill>
                  <a:schemeClr val="bg1"/>
                </a:solidFill>
              </a:rPr>
              <a:t>? What is their abundance distribution? (alpha-diversity</a:t>
            </a:r>
            <a:r>
              <a:rPr lang="en-US" dirty="0" smtClean="0">
                <a:solidFill>
                  <a:schemeClr val="bg1"/>
                </a:solidFill>
              </a:rPr>
              <a:t>) [Hint: ~10,000 </a:t>
            </a:r>
            <a:r>
              <a:rPr lang="en-US" dirty="0">
                <a:solidFill>
                  <a:schemeClr val="bg1"/>
                </a:solidFill>
              </a:rPr>
              <a:t>different types of microorganisms, 10 million viruses, one million </a:t>
            </a:r>
            <a:r>
              <a:rPr lang="en-US" dirty="0" smtClean="0">
                <a:solidFill>
                  <a:schemeClr val="bg1"/>
                </a:solidFill>
              </a:rPr>
              <a:t>bacteria in a drop.]</a:t>
            </a:r>
            <a:endParaRPr lang="en-US" dirty="0">
              <a:solidFill>
                <a:schemeClr val="bg1"/>
              </a:solidFill>
            </a:endParaRP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>
                <a:solidFill>
                  <a:schemeClr val="bg1"/>
                </a:solidFill>
              </a:rPr>
              <a:t>Are samples </a:t>
            </a:r>
            <a:r>
              <a:rPr lang="en-US" dirty="0">
                <a:solidFill>
                  <a:schemeClr val="bg1"/>
                </a:solidFill>
              </a:rPr>
              <a:t>from </a:t>
            </a:r>
            <a:r>
              <a:rPr lang="en-US" dirty="0" smtClean="0">
                <a:solidFill>
                  <a:schemeClr val="bg1"/>
                </a:solidFill>
              </a:rPr>
              <a:t>tropical area and temperate area different?(</a:t>
            </a:r>
            <a:r>
              <a:rPr lang="en-US" dirty="0">
                <a:solidFill>
                  <a:schemeClr val="bg1"/>
                </a:solidFill>
              </a:rPr>
              <a:t>beta-diversity</a:t>
            </a:r>
            <a:r>
              <a:rPr lang="en-US" dirty="0" smtClean="0">
                <a:solidFill>
                  <a:schemeClr val="bg1"/>
                </a:solidFill>
              </a:rPr>
              <a:t>)  [Hint: Yes, but how different?]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65933"/>
      </p:ext>
    </p:extLst>
  </p:cSld>
  <p:clrMapOvr>
    <a:masterClrMapping/>
  </p:clrMapOvr>
  <p:transition xmlns:p14="http://schemas.microsoft.com/office/powerpoint/2010/main" spd="med" advTm="10780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8084" y="537044"/>
            <a:ext cx="3285018" cy="544071"/>
          </a:xfrm>
          <a:solidFill>
            <a:srgbClr val="1F497D"/>
          </a:solidFill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FFFFFF"/>
                </a:solidFill>
              </a:rPr>
              <a:t>Genome and Book</a:t>
            </a:r>
            <a:endParaRPr lang="en-US" sz="2800" dirty="0">
              <a:solidFill>
                <a:srgbClr val="FFFFFF"/>
              </a:solidFill>
            </a:endParaRPr>
          </a:p>
        </p:txBody>
      </p:sp>
      <p:pic>
        <p:nvPicPr>
          <p:cNvPr id="4" name="Picture 3" descr="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386" y="2015517"/>
            <a:ext cx="5184926" cy="349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81732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3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1.9|2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1.9|2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3.7|8.3|14.2|27.1|27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1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28330</TotalTime>
  <Words>7785</Words>
  <Application>Microsoft Macintosh PowerPoint</Application>
  <PresentationFormat>On-screen Show (4:3)</PresentationFormat>
  <Paragraphs>1321</Paragraphs>
  <Slides>70</Slides>
  <Notes>63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1" baseType="lpstr">
      <vt:lpstr>Office Theme</vt:lpstr>
      <vt:lpstr>Novel Computational Approaches to Investigate Microbial Diversity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Genome and Book</vt:lpstr>
      <vt:lpstr>PowerPoint Presentation</vt:lpstr>
      <vt:lpstr>Which library has more titles?</vt:lpstr>
      <vt:lpstr>Which library has more titles?</vt:lpstr>
      <vt:lpstr>How similar are the libraries by their collection?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Summary</vt:lpstr>
      <vt:lpstr>What’s next</vt:lpstr>
      <vt:lpstr>Publications</vt:lpstr>
      <vt:lpstr>PowerPoint Presentation</vt:lpstr>
    </vt:vector>
  </TitlesOfParts>
  <Company>Michigan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Qingpeng Zhang</dc:creator>
  <cp:lastModifiedBy>Qingpeng Zhang</cp:lastModifiedBy>
  <cp:revision>248</cp:revision>
  <dcterms:created xsi:type="dcterms:W3CDTF">2014-11-13T04:19:32Z</dcterms:created>
  <dcterms:modified xsi:type="dcterms:W3CDTF">2015-05-01T22:18:17Z</dcterms:modified>
</cp:coreProperties>
</file>